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77" r:id="rId3"/>
    <p:sldId id="287" r:id="rId4"/>
    <p:sldId id="299" r:id="rId5"/>
    <p:sldId id="330" r:id="rId6"/>
    <p:sldId id="331" r:id="rId7"/>
    <p:sldId id="332" r:id="rId8"/>
    <p:sldId id="333" r:id="rId9"/>
    <p:sldId id="307" r:id="rId10"/>
    <p:sldId id="334" r:id="rId11"/>
    <p:sldId id="335" r:id="rId12"/>
    <p:sldId id="336" r:id="rId13"/>
    <p:sldId id="309" r:id="rId14"/>
    <p:sldId id="337" r:id="rId15"/>
    <p:sldId id="338" r:id="rId16"/>
    <p:sldId id="339" r:id="rId17"/>
    <p:sldId id="283" r:id="rId18"/>
    <p:sldId id="288"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A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CCBD8-EC4F-4739-ACA1-BDB280D8E18E}" v="70" dt="2020-04-07T13:49:20.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p:scale>
          <a:sx n="76" d="100"/>
          <a:sy n="76" d="100"/>
        </p:scale>
        <p:origin x="-468"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318D5-1702-4974-83A1-1497583178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FCD1036-37AF-4480-AD5C-EDEF7C57A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62992BC-35EA-4D26-A92E-BD51FF1F7ACF}"/>
              </a:ext>
            </a:extLst>
          </p:cNvPr>
          <p:cNvSpPr>
            <a:spLocks noGrp="1"/>
          </p:cNvSpPr>
          <p:nvPr>
            <p:ph type="dt" sz="half" idx="10"/>
          </p:nvPr>
        </p:nvSpPr>
        <p:spPr/>
        <p:txBody>
          <a:bodyPr/>
          <a:lstStyle/>
          <a:p>
            <a:fld id="{966EE38B-DB05-4067-8F8C-31B2EEAD13D4}" type="datetimeFigureOut">
              <a:rPr lang="en-GB" smtClean="0"/>
              <a:t>21/04/2020</a:t>
            </a:fld>
            <a:endParaRPr lang="en-GB"/>
          </a:p>
        </p:txBody>
      </p:sp>
      <p:sp>
        <p:nvSpPr>
          <p:cNvPr id="5" name="Footer Placeholder 4">
            <a:extLst>
              <a:ext uri="{FF2B5EF4-FFF2-40B4-BE49-F238E27FC236}">
                <a16:creationId xmlns:a16="http://schemas.microsoft.com/office/drawing/2014/main" xmlns="" id="{602AE708-CEDE-4B1E-98FF-680A61546D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16349A7-5624-4910-B251-89BC98749A97}"/>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329740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1D8D3-BC86-41F9-AD99-F4AA6DB145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0ABBA00-6166-4FC4-B6DB-B082C51D1E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1AC500B-AD6E-469A-A63B-F7FB5F38A4E5}"/>
              </a:ext>
            </a:extLst>
          </p:cNvPr>
          <p:cNvSpPr>
            <a:spLocks noGrp="1"/>
          </p:cNvSpPr>
          <p:nvPr>
            <p:ph type="dt" sz="half" idx="10"/>
          </p:nvPr>
        </p:nvSpPr>
        <p:spPr/>
        <p:txBody>
          <a:bodyPr/>
          <a:lstStyle/>
          <a:p>
            <a:fld id="{966EE38B-DB05-4067-8F8C-31B2EEAD13D4}" type="datetimeFigureOut">
              <a:rPr lang="en-GB" smtClean="0"/>
              <a:t>21/04/2020</a:t>
            </a:fld>
            <a:endParaRPr lang="en-GB"/>
          </a:p>
        </p:txBody>
      </p:sp>
      <p:sp>
        <p:nvSpPr>
          <p:cNvPr id="5" name="Footer Placeholder 4">
            <a:extLst>
              <a:ext uri="{FF2B5EF4-FFF2-40B4-BE49-F238E27FC236}">
                <a16:creationId xmlns:a16="http://schemas.microsoft.com/office/drawing/2014/main" xmlns="" id="{0A855934-45EE-4D4D-BACC-378F04E86A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8575259-17FA-4774-9CB1-0264A4B8D477}"/>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296105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C00235B-97BE-42C0-A934-3A5BAAF682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E045B62-7524-4138-AF19-BC4A56C599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298D98D-59A1-4B66-BC79-A63842C478BF}"/>
              </a:ext>
            </a:extLst>
          </p:cNvPr>
          <p:cNvSpPr>
            <a:spLocks noGrp="1"/>
          </p:cNvSpPr>
          <p:nvPr>
            <p:ph type="dt" sz="half" idx="10"/>
          </p:nvPr>
        </p:nvSpPr>
        <p:spPr/>
        <p:txBody>
          <a:bodyPr/>
          <a:lstStyle/>
          <a:p>
            <a:fld id="{966EE38B-DB05-4067-8F8C-31B2EEAD13D4}" type="datetimeFigureOut">
              <a:rPr lang="en-GB" smtClean="0"/>
              <a:t>21/04/2020</a:t>
            </a:fld>
            <a:endParaRPr lang="en-GB"/>
          </a:p>
        </p:txBody>
      </p:sp>
      <p:sp>
        <p:nvSpPr>
          <p:cNvPr id="5" name="Footer Placeholder 4">
            <a:extLst>
              <a:ext uri="{FF2B5EF4-FFF2-40B4-BE49-F238E27FC236}">
                <a16:creationId xmlns:a16="http://schemas.microsoft.com/office/drawing/2014/main" xmlns="" id="{926D3663-04E2-4C46-9C44-A9537F13DA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A2452F5-9966-40BF-A4D0-A7D8E4AF7777}"/>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221811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C6BFE-5CD1-4C9D-9D6C-510E12A6D8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CCC53B9-CEBC-40E5-9919-A6546EB527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AD13609-4F53-4557-B21A-232C9595E279}"/>
              </a:ext>
            </a:extLst>
          </p:cNvPr>
          <p:cNvSpPr>
            <a:spLocks noGrp="1"/>
          </p:cNvSpPr>
          <p:nvPr>
            <p:ph type="dt" sz="half" idx="10"/>
          </p:nvPr>
        </p:nvSpPr>
        <p:spPr/>
        <p:txBody>
          <a:bodyPr/>
          <a:lstStyle/>
          <a:p>
            <a:fld id="{966EE38B-DB05-4067-8F8C-31B2EEAD13D4}" type="datetimeFigureOut">
              <a:rPr lang="en-GB" smtClean="0"/>
              <a:t>21/04/2020</a:t>
            </a:fld>
            <a:endParaRPr lang="en-GB"/>
          </a:p>
        </p:txBody>
      </p:sp>
      <p:sp>
        <p:nvSpPr>
          <p:cNvPr id="5" name="Footer Placeholder 4">
            <a:extLst>
              <a:ext uri="{FF2B5EF4-FFF2-40B4-BE49-F238E27FC236}">
                <a16:creationId xmlns:a16="http://schemas.microsoft.com/office/drawing/2014/main" xmlns="" id="{AB22D374-6ACD-4D24-AA14-B362F8A2CD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E2A601C-E45F-46F6-B0F4-6256919FC062}"/>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262164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DF7DB-7442-4A08-BEFB-DDBC53D29D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6ADDB19-8523-43A0-9F15-223C697A8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8F111C1-999E-4417-8F61-BD54B83829A0}"/>
              </a:ext>
            </a:extLst>
          </p:cNvPr>
          <p:cNvSpPr>
            <a:spLocks noGrp="1"/>
          </p:cNvSpPr>
          <p:nvPr>
            <p:ph type="dt" sz="half" idx="10"/>
          </p:nvPr>
        </p:nvSpPr>
        <p:spPr/>
        <p:txBody>
          <a:bodyPr/>
          <a:lstStyle/>
          <a:p>
            <a:fld id="{966EE38B-DB05-4067-8F8C-31B2EEAD13D4}" type="datetimeFigureOut">
              <a:rPr lang="en-GB" smtClean="0"/>
              <a:t>21/04/2020</a:t>
            </a:fld>
            <a:endParaRPr lang="en-GB"/>
          </a:p>
        </p:txBody>
      </p:sp>
      <p:sp>
        <p:nvSpPr>
          <p:cNvPr id="5" name="Footer Placeholder 4">
            <a:extLst>
              <a:ext uri="{FF2B5EF4-FFF2-40B4-BE49-F238E27FC236}">
                <a16:creationId xmlns:a16="http://schemas.microsoft.com/office/drawing/2014/main" xmlns="" id="{7EE80787-76EF-4A3D-A933-BE3BDC760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53B4F82-15B0-4AD4-874D-2F68B30DF2EC}"/>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12424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589F2-9CEF-4CC7-99F5-DD4BF0E479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FF562D5-0C1C-4CEB-9C3D-0BA0E0A26F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96D713E-4F4A-4BBF-99A4-393DC0955E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9ECE9169-57C4-40BD-890E-E20DE270F002}"/>
              </a:ext>
            </a:extLst>
          </p:cNvPr>
          <p:cNvSpPr>
            <a:spLocks noGrp="1"/>
          </p:cNvSpPr>
          <p:nvPr>
            <p:ph type="dt" sz="half" idx="10"/>
          </p:nvPr>
        </p:nvSpPr>
        <p:spPr/>
        <p:txBody>
          <a:bodyPr/>
          <a:lstStyle/>
          <a:p>
            <a:fld id="{966EE38B-DB05-4067-8F8C-31B2EEAD13D4}" type="datetimeFigureOut">
              <a:rPr lang="en-GB" smtClean="0"/>
              <a:t>21/04/2020</a:t>
            </a:fld>
            <a:endParaRPr lang="en-GB"/>
          </a:p>
        </p:txBody>
      </p:sp>
      <p:sp>
        <p:nvSpPr>
          <p:cNvPr id="6" name="Footer Placeholder 5">
            <a:extLst>
              <a:ext uri="{FF2B5EF4-FFF2-40B4-BE49-F238E27FC236}">
                <a16:creationId xmlns:a16="http://schemas.microsoft.com/office/drawing/2014/main" xmlns="" id="{775BF6E7-734F-44E6-B029-652AC76FFC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0CAB6F7-A522-4CCF-90B6-FF4091E9A29D}"/>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303061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5782A-C841-4A72-A7FA-256EDB41DC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750A29C-2C59-4708-848C-7F6E4F2A63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7EA6F06-7683-4057-8DAF-CE86D7755F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31030E92-6535-40D5-9B46-F7C8CA0B60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B7D4AA0-A23E-47F9-B021-8076859CF7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4950E02-39B2-4629-A0F9-C11656A179A4}"/>
              </a:ext>
            </a:extLst>
          </p:cNvPr>
          <p:cNvSpPr>
            <a:spLocks noGrp="1"/>
          </p:cNvSpPr>
          <p:nvPr>
            <p:ph type="dt" sz="half" idx="10"/>
          </p:nvPr>
        </p:nvSpPr>
        <p:spPr/>
        <p:txBody>
          <a:bodyPr/>
          <a:lstStyle/>
          <a:p>
            <a:fld id="{966EE38B-DB05-4067-8F8C-31B2EEAD13D4}" type="datetimeFigureOut">
              <a:rPr lang="en-GB" smtClean="0"/>
              <a:t>21/04/2020</a:t>
            </a:fld>
            <a:endParaRPr lang="en-GB"/>
          </a:p>
        </p:txBody>
      </p:sp>
      <p:sp>
        <p:nvSpPr>
          <p:cNvPr id="8" name="Footer Placeholder 7">
            <a:extLst>
              <a:ext uri="{FF2B5EF4-FFF2-40B4-BE49-F238E27FC236}">
                <a16:creationId xmlns:a16="http://schemas.microsoft.com/office/drawing/2014/main" xmlns="" id="{16FAF787-3674-489D-958A-D3A1D0AEDE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CF4AF05-1B51-4B3B-8135-D94BE643B90C}"/>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129920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AB0E08-DDA8-49B8-A880-B0283423BB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ACFFE82-D301-4921-97F0-D152BD41419B}"/>
              </a:ext>
            </a:extLst>
          </p:cNvPr>
          <p:cNvSpPr>
            <a:spLocks noGrp="1"/>
          </p:cNvSpPr>
          <p:nvPr>
            <p:ph type="dt" sz="half" idx="10"/>
          </p:nvPr>
        </p:nvSpPr>
        <p:spPr/>
        <p:txBody>
          <a:bodyPr/>
          <a:lstStyle/>
          <a:p>
            <a:fld id="{966EE38B-DB05-4067-8F8C-31B2EEAD13D4}" type="datetimeFigureOut">
              <a:rPr lang="en-GB" smtClean="0"/>
              <a:t>21/04/2020</a:t>
            </a:fld>
            <a:endParaRPr lang="en-GB"/>
          </a:p>
        </p:txBody>
      </p:sp>
      <p:sp>
        <p:nvSpPr>
          <p:cNvPr id="4" name="Footer Placeholder 3">
            <a:extLst>
              <a:ext uri="{FF2B5EF4-FFF2-40B4-BE49-F238E27FC236}">
                <a16:creationId xmlns:a16="http://schemas.microsoft.com/office/drawing/2014/main" xmlns="" id="{0E2031FA-CA16-48A7-B62E-2AD9840506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5C22D78-6625-4A5E-9D72-1AD9D35A40FD}"/>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124358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CC3E2E-8F06-4355-A78C-7182A166DBE7}"/>
              </a:ext>
            </a:extLst>
          </p:cNvPr>
          <p:cNvSpPr>
            <a:spLocks noGrp="1"/>
          </p:cNvSpPr>
          <p:nvPr>
            <p:ph type="dt" sz="half" idx="10"/>
          </p:nvPr>
        </p:nvSpPr>
        <p:spPr/>
        <p:txBody>
          <a:bodyPr/>
          <a:lstStyle/>
          <a:p>
            <a:fld id="{966EE38B-DB05-4067-8F8C-31B2EEAD13D4}" type="datetimeFigureOut">
              <a:rPr lang="en-GB" smtClean="0"/>
              <a:t>21/04/2020</a:t>
            </a:fld>
            <a:endParaRPr lang="en-GB"/>
          </a:p>
        </p:txBody>
      </p:sp>
      <p:sp>
        <p:nvSpPr>
          <p:cNvPr id="3" name="Footer Placeholder 2">
            <a:extLst>
              <a:ext uri="{FF2B5EF4-FFF2-40B4-BE49-F238E27FC236}">
                <a16:creationId xmlns:a16="http://schemas.microsoft.com/office/drawing/2014/main" xmlns="" id="{A5AE5365-27C8-4CE4-9431-385C952952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9EC50EBA-37A8-41E0-8DFF-87F9FC22577A}"/>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218988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4C91C-5FD4-49AC-8828-F7C33FDD5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C3C4A41-1D11-4762-BF79-249FD9B7C3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2E2DD066-FA41-45F9-A062-0C44B73AC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0973A1C-3950-4D7F-9882-E16CBCB8ABCB}"/>
              </a:ext>
            </a:extLst>
          </p:cNvPr>
          <p:cNvSpPr>
            <a:spLocks noGrp="1"/>
          </p:cNvSpPr>
          <p:nvPr>
            <p:ph type="dt" sz="half" idx="10"/>
          </p:nvPr>
        </p:nvSpPr>
        <p:spPr/>
        <p:txBody>
          <a:bodyPr/>
          <a:lstStyle/>
          <a:p>
            <a:fld id="{966EE38B-DB05-4067-8F8C-31B2EEAD13D4}" type="datetimeFigureOut">
              <a:rPr lang="en-GB" smtClean="0"/>
              <a:t>21/04/2020</a:t>
            </a:fld>
            <a:endParaRPr lang="en-GB"/>
          </a:p>
        </p:txBody>
      </p:sp>
      <p:sp>
        <p:nvSpPr>
          <p:cNvPr id="6" name="Footer Placeholder 5">
            <a:extLst>
              <a:ext uri="{FF2B5EF4-FFF2-40B4-BE49-F238E27FC236}">
                <a16:creationId xmlns:a16="http://schemas.microsoft.com/office/drawing/2014/main" xmlns="" id="{4ED725DD-41A8-4F6C-B537-49380B11E5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65DC864-2773-46DD-B2CE-06605703078E}"/>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392245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33BF6-ED41-4BCC-812A-E966476E41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C54061A-29C7-4A56-B2CB-EA711E702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6F6C50D9-A10D-4347-BA81-EB207DF83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6F66E4F-1D53-47A0-8BB6-C99F6492A7AA}"/>
              </a:ext>
            </a:extLst>
          </p:cNvPr>
          <p:cNvSpPr>
            <a:spLocks noGrp="1"/>
          </p:cNvSpPr>
          <p:nvPr>
            <p:ph type="dt" sz="half" idx="10"/>
          </p:nvPr>
        </p:nvSpPr>
        <p:spPr/>
        <p:txBody>
          <a:bodyPr/>
          <a:lstStyle/>
          <a:p>
            <a:fld id="{966EE38B-DB05-4067-8F8C-31B2EEAD13D4}" type="datetimeFigureOut">
              <a:rPr lang="en-GB" smtClean="0"/>
              <a:t>21/04/2020</a:t>
            </a:fld>
            <a:endParaRPr lang="en-GB"/>
          </a:p>
        </p:txBody>
      </p:sp>
      <p:sp>
        <p:nvSpPr>
          <p:cNvPr id="6" name="Footer Placeholder 5">
            <a:extLst>
              <a:ext uri="{FF2B5EF4-FFF2-40B4-BE49-F238E27FC236}">
                <a16:creationId xmlns:a16="http://schemas.microsoft.com/office/drawing/2014/main" xmlns="" id="{BD785E41-7787-4513-924A-9E58C21FF9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966AE5A-FC85-4F21-90F8-34EEC93A7CF4}"/>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64891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3464E86-00D6-44B9-BB9F-44A87AA089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1FDDD8E-D841-4BD3-B27F-86C7499D55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761B4F9-A638-4EAE-BB4C-4CB7086393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EE38B-DB05-4067-8F8C-31B2EEAD13D4}" type="datetimeFigureOut">
              <a:rPr lang="en-GB" smtClean="0"/>
              <a:t>21/04/2020</a:t>
            </a:fld>
            <a:endParaRPr lang="en-GB"/>
          </a:p>
        </p:txBody>
      </p:sp>
      <p:sp>
        <p:nvSpPr>
          <p:cNvPr id="5" name="Footer Placeholder 4">
            <a:extLst>
              <a:ext uri="{FF2B5EF4-FFF2-40B4-BE49-F238E27FC236}">
                <a16:creationId xmlns:a16="http://schemas.microsoft.com/office/drawing/2014/main" xmlns="" id="{63E06F99-2B17-4CE8-AAEA-A2BF0A5B4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5C552B51-E1F9-47AD-A3ED-44C212624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AD800-3B51-4691-9470-DC4B6C12D644}" type="slidenum">
              <a:rPr lang="en-GB" smtClean="0"/>
              <a:t>‹#›</a:t>
            </a:fld>
            <a:endParaRPr lang="en-GB"/>
          </a:p>
        </p:txBody>
      </p:sp>
    </p:spTree>
    <p:extLst>
      <p:ext uri="{BB962C8B-B14F-4D97-AF65-F5344CB8AC3E}">
        <p14:creationId xmlns:p14="http://schemas.microsoft.com/office/powerpoint/2010/main" val="1690474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bbc.co.uk/newsround/48176237" TargetMode="External"/><Relationship Id="rId2" Type="http://schemas.openxmlformats.org/officeDocument/2006/relationships/hyperlink" Target="https://bbc.in/2X3Oys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xmlns="" id="{CAB1F29C-2C73-493D-8B94-1B30269168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36080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18875"/>
            <a:ext cx="12043628" cy="197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Resource 1</a:t>
            </a:r>
            <a:endPar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a:endParaRPr>
          </a:p>
          <a:p>
            <a:pPr algn="just">
              <a:lnSpc>
                <a:spcPct val="107000"/>
              </a:lnSpc>
              <a:spcAft>
                <a:spcPts val="0"/>
              </a:spcAft>
            </a:pPr>
            <a:r>
              <a:rPr lang="en-GB" sz="2400" i="1"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shows examples of different tests taken by people.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xmlns="" id="{9DA46986-502E-456B-9F33-C90D56044D83}"/>
              </a:ext>
            </a:extLst>
          </p:cNvPr>
          <p:cNvSpPr/>
          <p:nvPr/>
        </p:nvSpPr>
        <p:spPr>
          <a:xfrm>
            <a:off x="8885177" y="6024395"/>
            <a:ext cx="1583690" cy="276225"/>
          </a:xfrm>
          <a:prstGeom prst="flowChartAlternateProcess">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8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Shazron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53ABEB62-299D-434A-B1AB-050C356BB60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6291" y="2464554"/>
            <a:ext cx="3106099" cy="3669118"/>
          </a:xfrm>
          <a:prstGeom prst="rect">
            <a:avLst/>
          </a:prstGeom>
          <a:ln>
            <a:noFill/>
          </a:ln>
          <a:effectLst>
            <a:outerShdw blurRad="292100" dist="139700" dir="2700000" algn="tl" rotWithShape="0">
              <a:srgbClr val="333333">
                <a:alpha val="65000"/>
              </a:srgbClr>
            </a:outerShdw>
          </a:effectLst>
        </p:spPr>
      </p:pic>
      <p:sp>
        <p:nvSpPr>
          <p:cNvPr id="16" name="Rectangle: Rounded Corners 15">
            <a:extLst>
              <a:ext uri="{FF2B5EF4-FFF2-40B4-BE49-F238E27FC236}">
                <a16:creationId xmlns:a16="http://schemas.microsoft.com/office/drawing/2014/main" xmlns="" id="{4BEB0648-5C83-4D2A-A556-037CFD9A17A5}"/>
              </a:ext>
            </a:extLst>
          </p:cNvPr>
          <p:cNvSpPr/>
          <p:nvPr/>
        </p:nvSpPr>
        <p:spPr>
          <a:xfrm>
            <a:off x="3748641" y="2563696"/>
            <a:ext cx="2724078" cy="3373554"/>
          </a:xfrm>
          <a:prstGeom prst="roundRect">
            <a:avLst/>
          </a:prstGeom>
          <a:solidFill>
            <a:sysClr val="window" lastClr="FFFFFF"/>
          </a:solidFill>
          <a:ln w="12700" cap="flat" cmpd="sng" algn="ctr">
            <a:solidFill>
              <a:srgbClr val="ED7D31">
                <a:lumMod val="75000"/>
              </a:srgbClr>
            </a:solidFill>
            <a:prstDash val="solid"/>
            <a:miter lim="800000"/>
          </a:ln>
          <a:effectLst>
            <a:glow rad="228600">
              <a:srgbClr val="ED7D31">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Some people have sight tests to test their eyesight and find out if they need glasses or not.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xmlns="" id="{3E671061-1455-4117-8B45-415B2B42E44F}"/>
              </a:ext>
            </a:extLst>
          </p:cNvPr>
          <p:cNvSpPr/>
          <p:nvPr/>
        </p:nvSpPr>
        <p:spPr>
          <a:xfrm>
            <a:off x="1938891" y="5811670"/>
            <a:ext cx="1809750" cy="425450"/>
          </a:xfrm>
          <a:prstGeom prst="round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6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Credit: Dave Haygarth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xmlns="" id="{B89D19AF-E089-49DB-9C56-BF88E463C2C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758969" y="2395664"/>
            <a:ext cx="2022836" cy="3854225"/>
          </a:xfrm>
          <a:prstGeom prst="rect">
            <a:avLst/>
          </a:prstGeom>
          <a:ln>
            <a:noFill/>
          </a:ln>
          <a:effectLst>
            <a:outerShdw blurRad="292100" dist="139700" dir="2700000" algn="tl" rotWithShape="0">
              <a:srgbClr val="333333">
                <a:alpha val="65000"/>
              </a:srgbClr>
            </a:outerShdw>
          </a:effectLst>
        </p:spPr>
      </p:pic>
      <p:sp>
        <p:nvSpPr>
          <p:cNvPr id="21" name="Rectangle: Rounded Corners 20">
            <a:extLst>
              <a:ext uri="{FF2B5EF4-FFF2-40B4-BE49-F238E27FC236}">
                <a16:creationId xmlns:a16="http://schemas.microsoft.com/office/drawing/2014/main" xmlns="" id="{40B21135-7295-4A94-8FD3-1E4920E08C27}"/>
              </a:ext>
            </a:extLst>
          </p:cNvPr>
          <p:cNvSpPr/>
          <p:nvPr/>
        </p:nvSpPr>
        <p:spPr>
          <a:xfrm>
            <a:off x="9068056" y="2270381"/>
            <a:ext cx="2962981" cy="4294806"/>
          </a:xfrm>
          <a:prstGeom prst="roundRect">
            <a:avLst/>
          </a:prstGeom>
          <a:solidFill>
            <a:sysClr val="window" lastClr="FFFFFF"/>
          </a:solidFill>
          <a:ln w="12700" cap="flat" cmpd="sng" algn="ctr">
            <a:solidFill>
              <a:srgbClr val="ED7D31">
                <a:lumMod val="75000"/>
              </a:srgbClr>
            </a:solidFill>
            <a:prstDash val="solid"/>
            <a:miter lim="800000"/>
          </a:ln>
          <a:effectLst>
            <a:glow rad="228600">
              <a:srgbClr val="ED7D31">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Sometimes you might have a test in school like a spelling test, a maths test or you might even have heard of SATs.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xmlns="" id="{83AB967F-5CE0-41A6-A1A7-82CED5D6F6F1}"/>
              </a:ext>
            </a:extLst>
          </p:cNvPr>
          <p:cNvSpPr/>
          <p:nvPr/>
        </p:nvSpPr>
        <p:spPr>
          <a:xfrm>
            <a:off x="7492536" y="5879932"/>
            <a:ext cx="1809750" cy="565150"/>
          </a:xfrm>
          <a:prstGeom prst="round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600" b="0" i="1"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Credit: rory and yoojin</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792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18875"/>
            <a:ext cx="12043628" cy="197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Resource 1</a:t>
            </a:r>
            <a:endPar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a:endParaRPr>
          </a:p>
          <a:p>
            <a:pPr algn="just">
              <a:lnSpc>
                <a:spcPct val="107000"/>
              </a:lnSpc>
              <a:spcAft>
                <a:spcPts val="0"/>
              </a:spcAft>
            </a:pPr>
            <a:r>
              <a:rPr lang="en-GB" sz="2400" i="1"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shows examples of different tests taken by people.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F70A14C7-0D2B-4D9F-9986-479997A95FE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7527" y="2170170"/>
            <a:ext cx="5126679" cy="2329911"/>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xmlns="" id="{38EE076D-049F-410A-887A-093AE781BF71}"/>
              </a:ext>
            </a:extLst>
          </p:cNvPr>
          <p:cNvSpPr/>
          <p:nvPr/>
        </p:nvSpPr>
        <p:spPr>
          <a:xfrm>
            <a:off x="-285001" y="4050386"/>
            <a:ext cx="1809750" cy="565150"/>
          </a:xfrm>
          <a:prstGeom prst="round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6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Credit: Ben Askins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D2140C06-0297-4E6F-A451-BB91835D035E}"/>
              </a:ext>
            </a:extLst>
          </p:cNvPr>
          <p:cNvSpPr/>
          <p:nvPr/>
        </p:nvSpPr>
        <p:spPr>
          <a:xfrm>
            <a:off x="289387" y="4769190"/>
            <a:ext cx="5959012" cy="1780635"/>
          </a:xfrm>
          <a:prstGeom prst="roundRect">
            <a:avLst/>
          </a:prstGeom>
          <a:solidFill>
            <a:sysClr val="window" lastClr="FFFFFF"/>
          </a:solidFill>
          <a:ln w="12700" cap="flat" cmpd="sng" algn="ctr">
            <a:solidFill>
              <a:srgbClr val="ED7D31">
                <a:lumMod val="75000"/>
              </a:srgbClr>
            </a:solidFill>
            <a:prstDash val="solid"/>
            <a:miter lim="800000"/>
          </a:ln>
          <a:effectLst>
            <a:glow rad="228600">
              <a:srgbClr val="ED7D31">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Some people choose to learn a musical instrument. You can take a test or exam.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1DDF18CE-7F71-40BD-BEAB-BFF395E62C3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787796" y="2074686"/>
            <a:ext cx="4852824" cy="2329911"/>
          </a:xfrm>
          <a:prstGeom prst="rect">
            <a:avLst/>
          </a:prstGeom>
          <a:ln>
            <a:noFill/>
          </a:ln>
          <a:effectLst>
            <a:outerShdw blurRad="292100" dist="139700" dir="2700000" algn="tl" rotWithShape="0">
              <a:srgbClr val="333333">
                <a:alpha val="65000"/>
              </a:srgbClr>
            </a:outerShdw>
          </a:effectLst>
        </p:spPr>
      </p:pic>
      <p:sp>
        <p:nvSpPr>
          <p:cNvPr id="12" name="Rectangle: Rounded Corners 11">
            <a:extLst>
              <a:ext uri="{FF2B5EF4-FFF2-40B4-BE49-F238E27FC236}">
                <a16:creationId xmlns:a16="http://schemas.microsoft.com/office/drawing/2014/main" xmlns="" id="{BEA498B9-C6C6-4F0E-B3D0-F6D1B55CDC5E}"/>
              </a:ext>
            </a:extLst>
          </p:cNvPr>
          <p:cNvSpPr/>
          <p:nvPr/>
        </p:nvSpPr>
        <p:spPr>
          <a:xfrm>
            <a:off x="6789507" y="4630806"/>
            <a:ext cx="5113106" cy="2074793"/>
          </a:xfrm>
          <a:prstGeom prst="roundRect">
            <a:avLst/>
          </a:prstGeom>
          <a:solidFill>
            <a:sysClr val="window" lastClr="FFFFFF"/>
          </a:solidFill>
          <a:ln w="12700" cap="flat" cmpd="sng" algn="ctr">
            <a:solidFill>
              <a:srgbClr val="ED7D31">
                <a:lumMod val="75000"/>
              </a:srgbClr>
            </a:solidFill>
            <a:prstDash val="solid"/>
            <a:miter lim="800000"/>
          </a:ln>
          <a:effectLst>
            <a:glow rad="228600">
              <a:srgbClr val="ED7D31">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800" b="0" i="0" u="none" strike="noStrike" kern="0" cap="none" spc="0" normalizeH="0" baseline="0" noProof="0" dirty="0">
                <a:ln>
                  <a:noFill/>
                </a:ln>
                <a:solidFill>
                  <a:srgbClr val="C45911"/>
                </a:solidFill>
                <a:effectLst/>
                <a:uLnTx/>
                <a:uFillTx/>
                <a:latin typeface="Calibri" panose="020F0502020204030204" pitchFamily="34" charset="0"/>
                <a:ea typeface="Calibri" panose="020F0502020204030204" pitchFamily="34" charset="0"/>
                <a:cs typeface="Times New Roman" panose="02020603050405020304" pitchFamily="18" charset="0"/>
              </a:rPr>
              <a:t>You can take a test to see how far you can swim. You can earn a badge or a certificate! </a:t>
            </a:r>
            <a:endParaRPr kumimoji="0" lang="en-GB"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D57533D4-7798-4EAF-8065-9AA942DC6348}"/>
              </a:ext>
            </a:extLst>
          </p:cNvPr>
          <p:cNvSpPr/>
          <p:nvPr/>
        </p:nvSpPr>
        <p:spPr>
          <a:xfrm>
            <a:off x="10382250" y="3970172"/>
            <a:ext cx="1809750" cy="565150"/>
          </a:xfrm>
          <a:prstGeom prst="round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6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Credit: ximena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268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18875"/>
            <a:ext cx="12043628" cy="197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Resource 1</a:t>
            </a:r>
            <a:endPar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a:endParaRPr>
          </a:p>
          <a:p>
            <a:pPr algn="just">
              <a:lnSpc>
                <a:spcPct val="107000"/>
              </a:lnSpc>
              <a:spcAft>
                <a:spcPts val="0"/>
              </a:spcAft>
            </a:pPr>
            <a:r>
              <a:rPr lang="en-GB" sz="2400" i="1"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shows examples of different tests taken by people.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xmlns="" id="{9DA46986-502E-456B-9F33-C90D56044D83}"/>
              </a:ext>
            </a:extLst>
          </p:cNvPr>
          <p:cNvSpPr/>
          <p:nvPr/>
        </p:nvSpPr>
        <p:spPr>
          <a:xfrm>
            <a:off x="8885177" y="6024395"/>
            <a:ext cx="1583690" cy="276225"/>
          </a:xfrm>
          <a:prstGeom prst="flowChartAlternateProcess">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8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Shazron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hought Bubble: Cloud 7">
            <a:extLst>
              <a:ext uri="{FF2B5EF4-FFF2-40B4-BE49-F238E27FC236}">
                <a16:creationId xmlns:a16="http://schemas.microsoft.com/office/drawing/2014/main" xmlns="" id="{331AEDF6-6BC1-4B43-A30E-349704312698}"/>
              </a:ext>
            </a:extLst>
          </p:cNvPr>
          <p:cNvSpPr/>
          <p:nvPr/>
        </p:nvSpPr>
        <p:spPr>
          <a:xfrm>
            <a:off x="2555803" y="2596933"/>
            <a:ext cx="5468313" cy="2694276"/>
          </a:xfrm>
          <a:prstGeom prst="cloudCallout">
            <a:avLst>
              <a:gd name="adj1" fmla="val 74580"/>
              <a:gd name="adj2" fmla="val 43496"/>
            </a:avLst>
          </a:prstGeom>
          <a:solidFill>
            <a:srgbClr val="4472C4">
              <a:lumMod val="75000"/>
            </a:srgbClr>
          </a:solidFill>
          <a:ln w="12700" cap="flat" cmpd="sng" algn="ctr">
            <a:noFill/>
            <a:prstDash val="solid"/>
            <a:miter lim="800000"/>
          </a:ln>
          <a:effectLst>
            <a:glow rad="228600">
              <a:srgbClr val="4472C4">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 you have a badge or certificate?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7648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18875"/>
            <a:ext cx="12043628" cy="197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rPr>
              <a:t>Resource 2</a:t>
            </a:r>
            <a:endParaRPr kumimoji="0" lang="en-GB" altLang="en-US" sz="2600" b="0" i="0" u="none" strike="noStrike" kern="1200" cap="none" spc="0" normalizeH="0" baseline="0" noProof="0" dirty="0">
              <a:ln>
                <a:noFill/>
              </a:ln>
              <a:solidFill>
                <a:schemeClr val="accent1"/>
              </a:solidFill>
              <a:effectLst/>
              <a:uLnTx/>
              <a:uFillTx/>
              <a:latin typeface="Calibri" panose="020F0502020204030204"/>
            </a:endParaRPr>
          </a:p>
          <a:p>
            <a:pPr algn="just">
              <a:lnSpc>
                <a:spcPct val="107000"/>
              </a:lnSpc>
              <a:spcAft>
                <a:spcPts val="0"/>
              </a:spcAft>
            </a:pPr>
            <a:r>
              <a:rPr lang="en-GB" sz="2400" i="1"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gives examples of alternatives to a written test</a:t>
            </a:r>
            <a:r>
              <a:rPr lang="en-GB" sz="2400" i="1" dirty="0">
                <a:solidFill>
                  <a:srgbClr val="2F5496"/>
                </a:solidFill>
                <a:latin typeface="Calibri Light" panose="020F0302020204030204" pitchFamily="34" charset="0"/>
                <a:ea typeface="Calibri" panose="020F0502020204030204" pitchFamily="34" charset="0"/>
                <a:cs typeface="Times New Roman" panose="02020603050405020304" pitchFamily="18" charset="0"/>
              </a:rPr>
              <a:t>.</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AB3ECA7C-6E59-4421-B403-DA5E0A524315}"/>
              </a:ext>
            </a:extLst>
          </p:cNvPr>
          <p:cNvSpPr/>
          <p:nvPr/>
        </p:nvSpPr>
        <p:spPr>
          <a:xfrm>
            <a:off x="1457217" y="2729506"/>
            <a:ext cx="9277565" cy="3650746"/>
          </a:xfrm>
          <a:prstGeom prst="roundRect">
            <a:avLst/>
          </a:prstGeom>
          <a:solidFill>
            <a:sysClr val="window" lastClr="FFFFFF"/>
          </a:solidFill>
          <a:ln w="12700" cap="flat" cmpd="sng" algn="ctr">
            <a:solidFill>
              <a:srgbClr val="ED7D31">
                <a:lumMod val="75000"/>
              </a:srgbClr>
            </a:solidFill>
            <a:prstDash val="solid"/>
            <a:miter lim="800000"/>
          </a:ln>
          <a:effectLst>
            <a:glow rad="228600">
              <a:srgbClr val="ED7D31">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1" i="0" u="none" strike="noStrike" kern="0" cap="none" spc="0" normalizeH="0" baseline="0" noProof="0" dirty="0">
                <a:ln>
                  <a:noFill/>
                </a:ln>
                <a:solidFill>
                  <a:srgbClr val="C45911"/>
                </a:solidFill>
                <a:effectLst/>
                <a:uLnTx/>
                <a:uFillTx/>
                <a:latin typeface="Calibri" panose="020F0502020204030204" pitchFamily="34" charset="0"/>
                <a:ea typeface="Calibri" panose="020F0502020204030204" pitchFamily="34" charset="0"/>
                <a:cs typeface="Times New Roman" panose="02020603050405020304" pitchFamily="18" charset="0"/>
              </a:rPr>
              <a:t>Written tests</a:t>
            </a:r>
            <a:endParaRPr kumimoji="0" lang="en-GB"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dirty="0">
                <a:ln>
                  <a:noFill/>
                </a:ln>
                <a:solidFill>
                  <a:srgbClr val="C45911"/>
                </a:solidFill>
                <a:effectLst/>
                <a:uLnTx/>
                <a:uFillTx/>
                <a:latin typeface="Calibri" panose="020F0502020204030204" pitchFamily="34" charset="0"/>
                <a:ea typeface="Calibri" panose="020F0502020204030204" pitchFamily="34" charset="0"/>
                <a:cs typeface="Times New Roman" panose="02020603050405020304" pitchFamily="18" charset="0"/>
              </a:rPr>
              <a:t>You may have taken part in a written test. This could be to find out what you know in different subject areas such as spelling, maths, reading.</a:t>
            </a:r>
            <a:endParaRPr kumimoji="0" lang="en-GB"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dirty="0">
                <a:ln>
                  <a:noFill/>
                </a:ln>
                <a:solidFill>
                  <a:srgbClr val="C45911"/>
                </a:solidFill>
                <a:effectLst/>
                <a:uLnTx/>
                <a:uFillTx/>
                <a:latin typeface="Calibri" panose="020F0502020204030204" pitchFamily="34" charset="0"/>
                <a:ea typeface="Calibri" panose="020F0502020204030204" pitchFamily="34" charset="0"/>
                <a:cs typeface="Times New Roman" panose="02020603050405020304" pitchFamily="18" charset="0"/>
              </a:rPr>
              <a:t>Tests are often completed in silence and by ourselves. Sometimes there is a time limit on them.</a:t>
            </a:r>
            <a:endParaRPr kumimoji="0" lang="en-GB"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dirty="0">
                <a:ln>
                  <a:noFill/>
                </a:ln>
                <a:solidFill>
                  <a:srgbClr val="C45911"/>
                </a:solidFill>
                <a:effectLst/>
                <a:uLnTx/>
                <a:uFillTx/>
                <a:latin typeface="Calibri" panose="020F0502020204030204" pitchFamily="34" charset="0"/>
                <a:ea typeface="Calibri" panose="020F0502020204030204" pitchFamily="34" charset="0"/>
                <a:cs typeface="Times New Roman" panose="02020603050405020304" pitchFamily="18" charset="0"/>
              </a:rPr>
              <a:t>What other ways could be used to find out what we know?</a:t>
            </a:r>
            <a:endParaRPr kumimoji="0" lang="en-GB"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xmlns="" id="{C4042164-AD1A-4C48-8780-AFA9CB23C4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967" y="2102930"/>
            <a:ext cx="1399097" cy="1250253"/>
          </a:xfrm>
          <a:prstGeom prst="rect">
            <a:avLst/>
          </a:prstGeom>
          <a:noFill/>
          <a:ln>
            <a:noFill/>
          </a:ln>
        </p:spPr>
      </p:pic>
      <p:pic>
        <p:nvPicPr>
          <p:cNvPr id="10" name="Picture 9">
            <a:extLst>
              <a:ext uri="{FF2B5EF4-FFF2-40B4-BE49-F238E27FC236}">
                <a16:creationId xmlns:a16="http://schemas.microsoft.com/office/drawing/2014/main" xmlns="" id="{A60B77AE-0495-44DD-B6DE-7306008B58D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8020" y="2189351"/>
            <a:ext cx="1346013" cy="1136676"/>
          </a:xfrm>
          <a:prstGeom prst="rect">
            <a:avLst/>
          </a:prstGeom>
          <a:noFill/>
          <a:ln>
            <a:noFill/>
          </a:ln>
        </p:spPr>
      </p:pic>
    </p:spTree>
    <p:extLst>
      <p:ext uri="{BB962C8B-B14F-4D97-AF65-F5344CB8AC3E}">
        <p14:creationId xmlns:p14="http://schemas.microsoft.com/office/powerpoint/2010/main" val="3305974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18875"/>
            <a:ext cx="12043628" cy="197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rPr>
              <a:t>Resource 2</a:t>
            </a:r>
            <a:endParaRPr kumimoji="0" lang="en-GB" altLang="en-US" sz="2600" b="0" i="0" u="none" strike="noStrike" kern="1200" cap="none" spc="0" normalizeH="0" baseline="0" noProof="0" dirty="0">
              <a:ln>
                <a:noFill/>
              </a:ln>
              <a:solidFill>
                <a:schemeClr val="accent1"/>
              </a:solidFill>
              <a:effectLst/>
              <a:uLnTx/>
              <a:uFillTx/>
              <a:latin typeface="Calibri" panose="020F0502020204030204"/>
            </a:endParaRPr>
          </a:p>
          <a:p>
            <a:pPr algn="just">
              <a:lnSpc>
                <a:spcPct val="107000"/>
              </a:lnSpc>
              <a:spcAft>
                <a:spcPts val="0"/>
              </a:spcAft>
            </a:pPr>
            <a:r>
              <a:rPr lang="en-GB" sz="2400" i="1"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gives examples of alternatives to a written test</a:t>
            </a:r>
            <a:r>
              <a:rPr lang="en-GB" sz="2400" i="1" dirty="0">
                <a:solidFill>
                  <a:srgbClr val="2F5496"/>
                </a:solidFill>
                <a:latin typeface="Calibri Light" panose="020F0302020204030204" pitchFamily="34" charset="0"/>
                <a:ea typeface="Calibri" panose="020F0502020204030204" pitchFamily="34" charset="0"/>
                <a:cs typeface="Times New Roman" panose="02020603050405020304" pitchFamily="18" charset="0"/>
              </a:rPr>
              <a:t>.</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3E102654-1EFA-4DC8-95E5-94BE1AC40415}"/>
              </a:ext>
            </a:extLst>
          </p:cNvPr>
          <p:cNvSpPr/>
          <p:nvPr/>
        </p:nvSpPr>
        <p:spPr>
          <a:xfrm>
            <a:off x="5063605" y="3755775"/>
            <a:ext cx="2374886" cy="2562831"/>
          </a:xfrm>
          <a:prstGeom prst="roundRect">
            <a:avLst/>
          </a:prstGeom>
          <a:solidFill>
            <a:sysClr val="window" lastClr="FFFFFF"/>
          </a:solidFill>
          <a:ln w="12700" cap="flat" cmpd="sng" algn="ctr">
            <a:solidFill>
              <a:srgbClr val="5B9BD5">
                <a:shade val="50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Answer questions orally rather than writing them down.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30050F11-F1B8-4963-BB5A-6CA4912A613A}"/>
              </a:ext>
            </a:extLst>
          </p:cNvPr>
          <p:cNvSpPr/>
          <p:nvPr/>
        </p:nvSpPr>
        <p:spPr>
          <a:xfrm>
            <a:off x="636997" y="2385837"/>
            <a:ext cx="3612066" cy="2163780"/>
          </a:xfrm>
          <a:prstGeom prst="roundRect">
            <a:avLst/>
          </a:prstGeom>
          <a:solidFill>
            <a:sysClr val="window" lastClr="FFFFFF"/>
          </a:solidFill>
          <a:ln w="12700" cap="flat" cmpd="sng" algn="ctr">
            <a:solidFill>
              <a:srgbClr val="5B9BD5">
                <a:shade val="50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Look at other work we produce e.g. check our spelling during a writing lesson.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C9953CE5-24C2-43D4-A448-1AE3F50AB6F5}"/>
              </a:ext>
            </a:extLst>
          </p:cNvPr>
          <p:cNvSpPr/>
          <p:nvPr/>
        </p:nvSpPr>
        <p:spPr>
          <a:xfrm>
            <a:off x="8322039" y="2170170"/>
            <a:ext cx="3328856" cy="2254633"/>
          </a:xfrm>
          <a:prstGeom prst="roundRect">
            <a:avLst/>
          </a:prstGeom>
          <a:solidFill>
            <a:sysClr val="window" lastClr="FFFFFF"/>
          </a:solidFill>
          <a:ln w="12700" cap="flat" cmpd="sng" algn="ctr">
            <a:solidFill>
              <a:srgbClr val="5B9BD5">
                <a:shade val="50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Draw a picture, design a poster or create a sketch to show you understand something.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796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18875"/>
            <a:ext cx="12043628" cy="197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rPr>
              <a:t>Resource 2</a:t>
            </a:r>
            <a:endParaRPr kumimoji="0" lang="en-GB" altLang="en-US" sz="2600" b="0" i="0" u="none" strike="noStrike" kern="1200" cap="none" spc="0" normalizeH="0" baseline="0" noProof="0" dirty="0">
              <a:ln>
                <a:noFill/>
              </a:ln>
              <a:solidFill>
                <a:schemeClr val="accent1"/>
              </a:solidFill>
              <a:effectLst/>
              <a:uLnTx/>
              <a:uFillTx/>
              <a:latin typeface="Calibri" panose="020F0502020204030204"/>
            </a:endParaRPr>
          </a:p>
          <a:p>
            <a:pPr algn="just">
              <a:lnSpc>
                <a:spcPct val="107000"/>
              </a:lnSpc>
              <a:spcAft>
                <a:spcPts val="0"/>
              </a:spcAft>
            </a:pPr>
            <a:r>
              <a:rPr lang="en-GB" sz="2400" i="1"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gives examples of alternatives to a written test</a:t>
            </a:r>
            <a:r>
              <a:rPr lang="en-GB" sz="2400" i="1" dirty="0">
                <a:solidFill>
                  <a:srgbClr val="2F5496"/>
                </a:solidFill>
                <a:latin typeface="Calibri Light" panose="020F0302020204030204" pitchFamily="34" charset="0"/>
                <a:ea typeface="Calibri" panose="020F0502020204030204" pitchFamily="34" charset="0"/>
                <a:cs typeface="Times New Roman" panose="02020603050405020304" pitchFamily="18" charset="0"/>
              </a:rPr>
              <a:t>.</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3B89CA8F-823F-40B4-B8D6-56C9B7487412}"/>
              </a:ext>
            </a:extLst>
          </p:cNvPr>
          <p:cNvSpPr/>
          <p:nvPr/>
        </p:nvSpPr>
        <p:spPr>
          <a:xfrm>
            <a:off x="362083" y="4386680"/>
            <a:ext cx="3850322" cy="2085309"/>
          </a:xfrm>
          <a:prstGeom prst="roundRect">
            <a:avLst/>
          </a:prstGeom>
          <a:solidFill>
            <a:sysClr val="window" lastClr="FFFFFF"/>
          </a:solidFill>
          <a:ln w="12700" cap="flat" cmpd="sng" algn="ctr">
            <a:solidFill>
              <a:srgbClr val="5B9BD5">
                <a:shade val="50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Perform or present your spellings, times tables or the subject you will be tested on instead! It could be sung or rapped.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0D91D154-8B6D-47A8-BF2C-7F334DD374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615" y="2444749"/>
            <a:ext cx="1824341" cy="1551897"/>
          </a:xfrm>
          <a:prstGeom prst="rect">
            <a:avLst/>
          </a:prstGeom>
          <a:noFill/>
          <a:ln>
            <a:noFill/>
          </a:ln>
        </p:spPr>
      </p:pic>
      <p:sp>
        <p:nvSpPr>
          <p:cNvPr id="9" name="Rectangle: Rounded Corners 8">
            <a:extLst>
              <a:ext uri="{FF2B5EF4-FFF2-40B4-BE49-F238E27FC236}">
                <a16:creationId xmlns:a16="http://schemas.microsoft.com/office/drawing/2014/main" xmlns="" id="{E82E3C58-AD55-4EB9-8755-CD6F1B515B37}"/>
              </a:ext>
            </a:extLst>
          </p:cNvPr>
          <p:cNvSpPr/>
          <p:nvPr/>
        </p:nvSpPr>
        <p:spPr>
          <a:xfrm>
            <a:off x="5020930" y="2899587"/>
            <a:ext cx="6434756" cy="1058826"/>
          </a:xfrm>
          <a:prstGeom prst="roundRect">
            <a:avLst/>
          </a:prstGeom>
          <a:solidFill>
            <a:sysClr val="window" lastClr="FFFFFF"/>
          </a:solidFill>
          <a:ln w="12700" cap="flat" cmpd="sng" algn="ctr">
            <a:solidFill>
              <a:srgbClr val="5B9BD5">
                <a:shade val="50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You may be given a task to complete and somebody may just observe you doing 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304DC8CC-A847-4519-83DC-D1576731D210}"/>
              </a:ext>
            </a:extLst>
          </p:cNvPr>
          <p:cNvSpPr/>
          <p:nvPr/>
        </p:nvSpPr>
        <p:spPr>
          <a:xfrm>
            <a:off x="6269724" y="5092617"/>
            <a:ext cx="4939382" cy="894001"/>
          </a:xfrm>
          <a:prstGeom prst="roundRect">
            <a:avLst/>
          </a:prstGeom>
          <a:solidFill>
            <a:sysClr val="window" lastClr="FFFFFF"/>
          </a:solidFill>
          <a:ln w="12700" cap="flat" cmpd="sng" algn="ctr">
            <a:solidFill>
              <a:srgbClr val="5B9BD5">
                <a:shade val="50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Online tests or quizzes.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990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18875"/>
            <a:ext cx="12043628" cy="197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rPr>
              <a:t>Resource 2</a:t>
            </a:r>
            <a:endParaRPr kumimoji="0" lang="en-GB" altLang="en-US" sz="2600" b="0" i="0" u="none" strike="noStrike" kern="1200" cap="none" spc="0" normalizeH="0" baseline="0" noProof="0" dirty="0">
              <a:ln>
                <a:noFill/>
              </a:ln>
              <a:solidFill>
                <a:schemeClr val="accent1"/>
              </a:solidFill>
              <a:effectLst/>
              <a:uLnTx/>
              <a:uFillTx/>
              <a:latin typeface="Calibri" panose="020F0502020204030204"/>
            </a:endParaRPr>
          </a:p>
          <a:p>
            <a:pPr algn="just">
              <a:lnSpc>
                <a:spcPct val="107000"/>
              </a:lnSpc>
              <a:spcAft>
                <a:spcPts val="0"/>
              </a:spcAft>
            </a:pPr>
            <a:r>
              <a:rPr lang="en-GB" sz="2400" i="1"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gives examples of alternatives to a written test</a:t>
            </a:r>
            <a:r>
              <a:rPr lang="en-GB" sz="2400" i="1" dirty="0">
                <a:solidFill>
                  <a:srgbClr val="2F5496"/>
                </a:solidFill>
                <a:latin typeface="Calibri Light" panose="020F0302020204030204" pitchFamily="34" charset="0"/>
                <a:ea typeface="Calibri" panose="020F0502020204030204" pitchFamily="34" charset="0"/>
                <a:cs typeface="Times New Roman" panose="02020603050405020304" pitchFamily="18" charset="0"/>
              </a:rPr>
              <a:t>.</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A30B4688-5F59-45DB-852F-059E267AD77C}"/>
              </a:ext>
            </a:extLst>
          </p:cNvPr>
          <p:cNvPicPr>
            <a:picLocks noChangeAspect="1"/>
          </p:cNvPicPr>
          <p:nvPr/>
        </p:nvPicPr>
        <p:blipFill>
          <a:blip r:embed="rId3"/>
          <a:stretch>
            <a:fillRect/>
          </a:stretch>
        </p:blipFill>
        <p:spPr>
          <a:xfrm>
            <a:off x="499387" y="2140833"/>
            <a:ext cx="5596613" cy="3499407"/>
          </a:xfrm>
          <a:prstGeom prst="rect">
            <a:avLst/>
          </a:prstGeom>
        </p:spPr>
      </p:pic>
      <p:sp>
        <p:nvSpPr>
          <p:cNvPr id="8" name="Thought Bubble: Cloud 7">
            <a:extLst>
              <a:ext uri="{FF2B5EF4-FFF2-40B4-BE49-F238E27FC236}">
                <a16:creationId xmlns:a16="http://schemas.microsoft.com/office/drawing/2014/main" xmlns="" id="{FEDEC013-D18F-4947-BE30-94C49BE74458}"/>
              </a:ext>
            </a:extLst>
          </p:cNvPr>
          <p:cNvSpPr/>
          <p:nvPr/>
        </p:nvSpPr>
        <p:spPr>
          <a:xfrm>
            <a:off x="7233007" y="2028797"/>
            <a:ext cx="4270499" cy="3335053"/>
          </a:xfrm>
          <a:prstGeom prst="cloudCallout">
            <a:avLst>
              <a:gd name="adj1" fmla="val -49881"/>
              <a:gd name="adj2" fmla="val 71381"/>
            </a:avLst>
          </a:prstGeom>
          <a:solidFill>
            <a:srgbClr val="ED7D31">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 you think many of these alternatives happen in schools?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172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C280A9E-1A70-40F6-A00E-D875C2BF9665}"/>
              </a:ext>
            </a:extLst>
          </p:cNvPr>
          <p:cNvSpPr/>
          <p:nvPr/>
        </p:nvSpPr>
        <p:spPr>
          <a:xfrm>
            <a:off x="69890" y="61993"/>
            <a:ext cx="12011039" cy="6695268"/>
          </a:xfrm>
          <a:prstGeom prst="rect">
            <a:avLst/>
          </a:prstGeom>
          <a:noFill/>
          <a:ln w="152400" cap="rnd" cmpd="tri">
            <a:solidFill>
              <a:schemeClr val="accent2">
                <a:alpha val="46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xmlns="" id="{B0F095B9-7B81-4C55-8891-C08AD7047FF2}"/>
              </a:ext>
            </a:extLst>
          </p:cNvPr>
          <p:cNvSpPr/>
          <p:nvPr/>
        </p:nvSpPr>
        <p:spPr>
          <a:xfrm>
            <a:off x="152253" y="982302"/>
            <a:ext cx="11969857" cy="5262979"/>
          </a:xfrm>
          <a:prstGeom prst="rect">
            <a:avLst/>
          </a:prstGeom>
        </p:spPr>
        <p:txBody>
          <a:bodyPr wrap="square">
            <a:spAutoFit/>
          </a:bodyPr>
          <a:lstStyle/>
          <a:p>
            <a:pPr lvl="0" algn="ctr"/>
            <a:r>
              <a:rPr lang="en-GB" sz="7200" b="1" dirty="0">
                <a:solidFill>
                  <a:srgbClr val="5B9BD5"/>
                </a:solidFill>
              </a:rPr>
              <a:t>Reflection</a:t>
            </a:r>
          </a:p>
          <a:p>
            <a:pPr lvl="0" algn="ctr"/>
            <a:r>
              <a:rPr lang="en-US" sz="4400" b="1" dirty="0">
                <a:solidFill>
                  <a:srgbClr val="5B9BD5"/>
                </a:solidFill>
              </a:rPr>
              <a:t>As we go through life, it’s likely we will experience lots of different tests. These could be for playing the piano, swimming, </a:t>
            </a:r>
            <a:r>
              <a:rPr lang="en-US" sz="4400" b="1" dirty="0" err="1">
                <a:solidFill>
                  <a:srgbClr val="5B9BD5"/>
                </a:solidFill>
              </a:rPr>
              <a:t>maths</a:t>
            </a:r>
            <a:r>
              <a:rPr lang="en-US" sz="4400" b="1" dirty="0">
                <a:solidFill>
                  <a:srgbClr val="5B9BD5"/>
                </a:solidFill>
              </a:rPr>
              <a:t> or driving. Some of us may enjoy completing tests, others not as much. We can prepare ourselves though, which can make it easier for us.</a:t>
            </a:r>
          </a:p>
        </p:txBody>
      </p:sp>
    </p:spTree>
    <p:extLst>
      <p:ext uri="{BB962C8B-B14F-4D97-AF65-F5344CB8AC3E}">
        <p14:creationId xmlns:p14="http://schemas.microsoft.com/office/powerpoint/2010/main" val="2278883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A1C3CF-15BB-4002-98F1-2883DF68CC8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23317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773A2B5-C057-470B-9AA6-15816843A142}"/>
              </a:ext>
            </a:extLst>
          </p:cNvPr>
          <p:cNvSpPr/>
          <p:nvPr/>
        </p:nvSpPr>
        <p:spPr>
          <a:xfrm>
            <a:off x="2309692" y="1576567"/>
            <a:ext cx="8913365" cy="491669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accent1"/>
              </a:solidFill>
            </a:endParaRPr>
          </a:p>
          <a:p>
            <a:r>
              <a:rPr lang="en-US" sz="3200" b="1" dirty="0">
                <a:solidFill>
                  <a:schemeClr val="accent1"/>
                </a:solidFill>
              </a:rPr>
              <a:t>Cancelled </a:t>
            </a:r>
            <a:r>
              <a:rPr lang="en-US" sz="3200" dirty="0">
                <a:solidFill>
                  <a:schemeClr val="bg1"/>
                </a:solidFill>
              </a:rPr>
              <a:t>– when you have decided or announced that a planned event will not take place.</a:t>
            </a:r>
          </a:p>
          <a:p>
            <a:r>
              <a:rPr lang="en-US" sz="3200" b="1" dirty="0">
                <a:solidFill>
                  <a:schemeClr val="accent1"/>
                </a:solidFill>
              </a:rPr>
              <a:t>Estimate </a:t>
            </a:r>
            <a:r>
              <a:rPr lang="en-US" sz="3200" dirty="0">
                <a:solidFill>
                  <a:schemeClr val="bg1"/>
                </a:solidFill>
              </a:rPr>
              <a:t>– make an approximate judgement, calculation or quantity.</a:t>
            </a:r>
          </a:p>
          <a:p>
            <a:r>
              <a:rPr lang="en-US" sz="3200" b="1" dirty="0">
                <a:solidFill>
                  <a:schemeClr val="accent1"/>
                </a:solidFill>
              </a:rPr>
              <a:t>Experience </a:t>
            </a:r>
            <a:r>
              <a:rPr lang="en-US" sz="3200" dirty="0">
                <a:solidFill>
                  <a:schemeClr val="bg1"/>
                </a:solidFill>
              </a:rPr>
              <a:t>– when you experience something, you encounter or undergo it. It happens to you.</a:t>
            </a:r>
          </a:p>
          <a:p>
            <a:r>
              <a:rPr lang="en-US" sz="3200" b="1" dirty="0">
                <a:solidFill>
                  <a:schemeClr val="accent1"/>
                </a:solidFill>
              </a:rPr>
              <a:t>Pandemic </a:t>
            </a:r>
            <a:r>
              <a:rPr lang="en-US" sz="3200" dirty="0">
                <a:solidFill>
                  <a:schemeClr val="bg1"/>
                </a:solidFill>
              </a:rPr>
              <a:t>– an outbreak of disease that has spread over several countries or the world.</a:t>
            </a:r>
          </a:p>
          <a:p>
            <a:r>
              <a:rPr lang="en-US" sz="3200" b="1" dirty="0">
                <a:solidFill>
                  <a:schemeClr val="accent1"/>
                </a:solidFill>
              </a:rPr>
              <a:t>Reduce </a:t>
            </a:r>
            <a:r>
              <a:rPr lang="en-US" sz="3200" dirty="0">
                <a:solidFill>
                  <a:schemeClr val="bg1"/>
                </a:solidFill>
              </a:rPr>
              <a:t>– make something smaller or less.</a:t>
            </a:r>
          </a:p>
        </p:txBody>
      </p:sp>
      <p:sp>
        <p:nvSpPr>
          <p:cNvPr id="3" name="Explosion: 8 Points 2">
            <a:extLst>
              <a:ext uri="{FF2B5EF4-FFF2-40B4-BE49-F238E27FC236}">
                <a16:creationId xmlns:a16="http://schemas.microsoft.com/office/drawing/2014/main" xmlns="" id="{02C190AE-22EA-4786-9850-CF0D8483056F}"/>
              </a:ext>
            </a:extLst>
          </p:cNvPr>
          <p:cNvSpPr/>
          <p:nvPr/>
        </p:nvSpPr>
        <p:spPr>
          <a:xfrm rot="20484265">
            <a:off x="358699" y="247697"/>
            <a:ext cx="3901985" cy="2166105"/>
          </a:xfrm>
          <a:prstGeom prst="irregularSeal1">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a:ln>
                  <a:noFill/>
                </a:ln>
                <a:solidFill>
                  <a:prstClr val="white"/>
                </a:solidFill>
                <a:effectLst/>
                <a:uLnTx/>
                <a:uFillTx/>
                <a:latin typeface="Calibri" panose="020F0502020204030204"/>
                <a:ea typeface="+mn-ea"/>
                <a:cs typeface="+mn-cs"/>
              </a:rPr>
              <a:t>This Week’s Useful Vocabulary </a:t>
            </a:r>
          </a:p>
        </p:txBody>
      </p:sp>
    </p:spTree>
    <p:extLst>
      <p:ext uri="{BB962C8B-B14F-4D97-AF65-F5344CB8AC3E}">
        <p14:creationId xmlns:p14="http://schemas.microsoft.com/office/powerpoint/2010/main" val="76656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BF8FF3A-CCB6-4C00-BE1D-69C19DDF1840}"/>
              </a:ext>
            </a:extLst>
          </p:cNvPr>
          <p:cNvSpPr/>
          <p:nvPr/>
        </p:nvSpPr>
        <p:spPr>
          <a:xfrm>
            <a:off x="1973179" y="1109608"/>
            <a:ext cx="9028497" cy="4188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2200" dirty="0">
              <a:solidFill>
                <a:prstClr val="white"/>
              </a:solidFill>
            </a:endParaRPr>
          </a:p>
          <a:p>
            <a:r>
              <a:rPr lang="en-US" sz="3100" dirty="0"/>
              <a:t>SATs tests, GCSEs and A-Level exams have all been cancelled across the UK. Prime Minister, Boris Johnson, has said "exams will not take place as planned in May and June". Pupils whose exams were cancelled due to the coronavirus pandemic will be given grades estimated by their teachers, the government has said.</a:t>
            </a:r>
            <a:endPar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xplosion: 8 Points 4">
            <a:extLst>
              <a:ext uri="{FF2B5EF4-FFF2-40B4-BE49-F238E27FC236}">
                <a16:creationId xmlns:a16="http://schemas.microsoft.com/office/drawing/2014/main" xmlns="" id="{DE902F62-33D6-43D3-80CF-40DD53777765}"/>
              </a:ext>
            </a:extLst>
          </p:cNvPr>
          <p:cNvSpPr/>
          <p:nvPr/>
        </p:nvSpPr>
        <p:spPr>
          <a:xfrm rot="20484265">
            <a:off x="279414" y="227792"/>
            <a:ext cx="3387529" cy="1944769"/>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In the news this week…</a:t>
            </a:r>
          </a:p>
        </p:txBody>
      </p:sp>
      <p:sp>
        <p:nvSpPr>
          <p:cNvPr id="3" name="Cloud 2">
            <a:extLst>
              <a:ext uri="{FF2B5EF4-FFF2-40B4-BE49-F238E27FC236}">
                <a16:creationId xmlns:a16="http://schemas.microsoft.com/office/drawing/2014/main" xmlns="" id="{0A279344-BE91-4FEB-84A7-F20B8103DEB4}"/>
              </a:ext>
            </a:extLst>
          </p:cNvPr>
          <p:cNvSpPr/>
          <p:nvPr/>
        </p:nvSpPr>
        <p:spPr>
          <a:xfrm>
            <a:off x="4455307" y="4893970"/>
            <a:ext cx="7437997" cy="1408814"/>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Would you prefer your teacher to give you a grade or take a test?</a:t>
            </a:r>
          </a:p>
        </p:txBody>
      </p:sp>
      <p:sp>
        <p:nvSpPr>
          <p:cNvPr id="6" name="Rectangle 5">
            <a:extLst>
              <a:ext uri="{FF2B5EF4-FFF2-40B4-BE49-F238E27FC236}">
                <a16:creationId xmlns:a16="http://schemas.microsoft.com/office/drawing/2014/main" xmlns="" id="{6748489E-B950-4B2A-8F45-8D1F862CF4ED}"/>
              </a:ext>
            </a:extLst>
          </p:cNvPr>
          <p:cNvSpPr/>
          <p:nvPr/>
        </p:nvSpPr>
        <p:spPr>
          <a:xfrm>
            <a:off x="181841" y="5898554"/>
            <a:ext cx="4794766" cy="959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i="1" dirty="0">
                <a:solidFill>
                  <a:schemeClr val="accent2"/>
                </a:solidFill>
              </a:rPr>
              <a:t>Learn more about this week’s story </a:t>
            </a:r>
            <a:r>
              <a:rPr lang="en-US" sz="1600" i="1" dirty="0">
                <a:solidFill>
                  <a:schemeClr val="accent2"/>
                </a:solidFill>
                <a:hlinkClick r:id="rId2"/>
              </a:rPr>
              <a:t>here</a:t>
            </a:r>
            <a:r>
              <a:rPr lang="en-US" sz="1600" i="1" dirty="0">
                <a:solidFill>
                  <a:schemeClr val="accent2"/>
                </a:solidFill>
              </a:rPr>
              <a:t>.</a:t>
            </a:r>
          </a:p>
          <a:p>
            <a:pPr lvl="0">
              <a:defRPr/>
            </a:pPr>
            <a:r>
              <a:rPr kumimoji="0" lang="en-US" sz="1600" b="0" i="1" u="none" strike="noStrike" kern="1200" cap="none" spc="0" normalizeH="0" baseline="0" noProof="0" dirty="0">
                <a:ln>
                  <a:noFill/>
                </a:ln>
                <a:solidFill>
                  <a:schemeClr val="accent2"/>
                </a:solidFill>
                <a:effectLst/>
                <a:uLnTx/>
                <a:uFillTx/>
                <a:latin typeface="Calibri" panose="020F0502020204030204"/>
                <a:ea typeface="+mn-ea"/>
                <a:cs typeface="+mn-cs"/>
              </a:rPr>
              <a:t>Watch this </a:t>
            </a:r>
            <a:r>
              <a:rPr lang="en-US" sz="1600" i="1" dirty="0">
                <a:solidFill>
                  <a:schemeClr val="accent2"/>
                </a:solidFill>
                <a:latin typeface="Calibri" panose="020F0502020204030204"/>
              </a:rPr>
              <a:t>week’s useful video </a:t>
            </a:r>
            <a:r>
              <a:rPr lang="en-US" sz="1600" i="1" dirty="0">
                <a:solidFill>
                  <a:schemeClr val="accent2"/>
                </a:solidFill>
                <a:latin typeface="Calibri" panose="020F0502020204030204"/>
                <a:hlinkClick r:id="rId3"/>
              </a:rPr>
              <a:t>here</a:t>
            </a:r>
            <a:r>
              <a:rPr lang="en-US" sz="1600" i="1" dirty="0">
                <a:solidFill>
                  <a:schemeClr val="accent2"/>
                </a:solidFill>
                <a:latin typeface="Calibri" panose="020F0502020204030204"/>
              </a:rPr>
              <a:t>.</a:t>
            </a:r>
            <a:endParaRPr kumimoji="0" lang="en-US" sz="2000" b="0" i="1" u="none" strike="noStrike" kern="1200" cap="none" spc="0" normalizeH="0" baseline="0" noProof="0" dirty="0">
              <a:ln>
                <a:noFill/>
              </a:ln>
              <a:solidFill>
                <a:schemeClr val="accent2"/>
              </a:solidFill>
              <a:effectLst/>
              <a:uLnTx/>
              <a:uFillTx/>
              <a:latin typeface="Calibri" panose="020F0502020204030204"/>
            </a:endParaRPr>
          </a:p>
        </p:txBody>
      </p:sp>
    </p:spTree>
    <p:extLst>
      <p:ext uri="{BB962C8B-B14F-4D97-AF65-F5344CB8AC3E}">
        <p14:creationId xmlns:p14="http://schemas.microsoft.com/office/powerpoint/2010/main" val="1514167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C5CC328C-8050-447E-8183-60977237B69B}"/>
              </a:ext>
            </a:extLst>
          </p:cNvPr>
          <p:cNvGraphicFramePr>
            <a:graphicFrameLocks noGrp="1"/>
          </p:cNvGraphicFramePr>
          <p:nvPr/>
        </p:nvGraphicFramePr>
        <p:xfrm>
          <a:off x="142876" y="2495551"/>
          <a:ext cx="11906248" cy="4238753"/>
        </p:xfrm>
        <a:graphic>
          <a:graphicData uri="http://schemas.openxmlformats.org/drawingml/2006/table">
            <a:tbl>
              <a:tblPr firstRow="1" firstCol="1" bandRow="1">
                <a:tableStyleId>{5940675A-B579-460E-94D1-54222C63F5DA}</a:tableStyleId>
              </a:tblPr>
              <a:tblGrid>
                <a:gridCol w="1488281">
                  <a:extLst>
                    <a:ext uri="{9D8B030D-6E8A-4147-A177-3AD203B41FA5}">
                      <a16:colId xmlns:a16="http://schemas.microsoft.com/office/drawing/2014/main" xmlns="" val="2717183239"/>
                    </a:ext>
                  </a:extLst>
                </a:gridCol>
                <a:gridCol w="1488281">
                  <a:extLst>
                    <a:ext uri="{9D8B030D-6E8A-4147-A177-3AD203B41FA5}">
                      <a16:colId xmlns:a16="http://schemas.microsoft.com/office/drawing/2014/main" xmlns="" val="117862049"/>
                    </a:ext>
                  </a:extLst>
                </a:gridCol>
                <a:gridCol w="1488281">
                  <a:extLst>
                    <a:ext uri="{9D8B030D-6E8A-4147-A177-3AD203B41FA5}">
                      <a16:colId xmlns:a16="http://schemas.microsoft.com/office/drawing/2014/main" xmlns="" val="4008976397"/>
                    </a:ext>
                  </a:extLst>
                </a:gridCol>
                <a:gridCol w="1488281">
                  <a:extLst>
                    <a:ext uri="{9D8B030D-6E8A-4147-A177-3AD203B41FA5}">
                      <a16:colId xmlns:a16="http://schemas.microsoft.com/office/drawing/2014/main" xmlns="" val="1643699494"/>
                    </a:ext>
                  </a:extLst>
                </a:gridCol>
                <a:gridCol w="1488281">
                  <a:extLst>
                    <a:ext uri="{9D8B030D-6E8A-4147-A177-3AD203B41FA5}">
                      <a16:colId xmlns:a16="http://schemas.microsoft.com/office/drawing/2014/main" xmlns="" val="2394625735"/>
                    </a:ext>
                  </a:extLst>
                </a:gridCol>
                <a:gridCol w="1488281">
                  <a:extLst>
                    <a:ext uri="{9D8B030D-6E8A-4147-A177-3AD203B41FA5}">
                      <a16:colId xmlns:a16="http://schemas.microsoft.com/office/drawing/2014/main" xmlns="" val="539940912"/>
                    </a:ext>
                  </a:extLst>
                </a:gridCol>
                <a:gridCol w="1488281">
                  <a:extLst>
                    <a:ext uri="{9D8B030D-6E8A-4147-A177-3AD203B41FA5}">
                      <a16:colId xmlns:a16="http://schemas.microsoft.com/office/drawing/2014/main" xmlns="" val="572332105"/>
                    </a:ext>
                  </a:extLst>
                </a:gridCol>
                <a:gridCol w="1488281">
                  <a:extLst>
                    <a:ext uri="{9D8B030D-6E8A-4147-A177-3AD203B41FA5}">
                      <a16:colId xmlns:a16="http://schemas.microsoft.com/office/drawing/2014/main" xmlns="" val="3113865568"/>
                    </a:ext>
                  </a:extLst>
                </a:gridCol>
              </a:tblGrid>
              <a:tr h="410818">
                <a:tc>
                  <a:txBody>
                    <a:bodyPr/>
                    <a:lstStyle/>
                    <a:p>
                      <a:pPr algn="ctr">
                        <a:lnSpc>
                          <a:spcPct val="107000"/>
                        </a:lnSpc>
                        <a:spcAft>
                          <a:spcPts val="0"/>
                        </a:spcAft>
                      </a:pPr>
                      <a:r>
                        <a:rPr lang="en-GB" sz="2800" b="1">
                          <a:solidFill>
                            <a:srgbClr val="0070C0"/>
                          </a:solidFill>
                          <a:effectLst/>
                        </a:rPr>
                        <a:t>sad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angry</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happy</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confused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excited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worried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shocked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afraid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62552707"/>
                  </a:ext>
                </a:extLst>
              </a:tr>
              <a:tr h="3580286">
                <a:tc>
                  <a:txBody>
                    <a:bodyPr/>
                    <a:lstStyle/>
                    <a:p>
                      <a:pPr>
                        <a:lnSpc>
                          <a:spcPct val="107000"/>
                        </a:lnSpc>
                        <a:spcAft>
                          <a:spcPts val="0"/>
                        </a:spcAft>
                      </a:pPr>
                      <a:r>
                        <a:rPr lang="en-GB" sz="1800" b="1">
                          <a:solidFill>
                            <a:schemeClr val="accent2"/>
                          </a:solidFill>
                          <a:effectLst/>
                        </a:rPr>
                        <a:t>despondent</a:t>
                      </a:r>
                    </a:p>
                    <a:p>
                      <a:pPr>
                        <a:lnSpc>
                          <a:spcPct val="107000"/>
                        </a:lnSpc>
                        <a:spcAft>
                          <a:spcPts val="0"/>
                        </a:spcAft>
                      </a:pPr>
                      <a:r>
                        <a:rPr lang="en-GB" sz="1800" b="1">
                          <a:solidFill>
                            <a:schemeClr val="accent2"/>
                          </a:solidFill>
                          <a:effectLst/>
                        </a:rPr>
                        <a:t>disconsolate</a:t>
                      </a:r>
                    </a:p>
                    <a:p>
                      <a:pPr>
                        <a:lnSpc>
                          <a:spcPct val="107000"/>
                        </a:lnSpc>
                        <a:spcAft>
                          <a:spcPts val="0"/>
                        </a:spcAft>
                      </a:pPr>
                      <a:r>
                        <a:rPr lang="en-GB" sz="1800" b="1">
                          <a:solidFill>
                            <a:schemeClr val="accent2"/>
                          </a:solidFill>
                          <a:effectLst/>
                        </a:rPr>
                        <a:t>dismal</a:t>
                      </a:r>
                    </a:p>
                    <a:p>
                      <a:pPr>
                        <a:lnSpc>
                          <a:spcPct val="107000"/>
                        </a:lnSpc>
                        <a:spcAft>
                          <a:spcPts val="0"/>
                        </a:spcAft>
                      </a:pPr>
                      <a:r>
                        <a:rPr lang="en-GB" sz="1800" b="1">
                          <a:solidFill>
                            <a:schemeClr val="accent2"/>
                          </a:solidFill>
                          <a:effectLst/>
                        </a:rPr>
                        <a:t>doleful</a:t>
                      </a:r>
                    </a:p>
                    <a:p>
                      <a:pPr>
                        <a:lnSpc>
                          <a:spcPct val="107000"/>
                        </a:lnSpc>
                        <a:spcAft>
                          <a:spcPts val="0"/>
                        </a:spcAft>
                      </a:pPr>
                      <a:r>
                        <a:rPr lang="en-GB" sz="1800" b="1">
                          <a:solidFill>
                            <a:schemeClr val="accent2"/>
                          </a:solidFill>
                          <a:effectLst/>
                        </a:rPr>
                        <a:t>downhearted</a:t>
                      </a:r>
                    </a:p>
                    <a:p>
                      <a:pPr>
                        <a:lnSpc>
                          <a:spcPct val="107000"/>
                        </a:lnSpc>
                        <a:spcAft>
                          <a:spcPts val="0"/>
                        </a:spcAft>
                      </a:pPr>
                      <a:r>
                        <a:rPr lang="en-GB" sz="1800" b="1">
                          <a:solidFill>
                            <a:schemeClr val="accent2"/>
                          </a:solidFill>
                          <a:effectLst/>
                        </a:rPr>
                        <a:t>forlorn </a:t>
                      </a:r>
                    </a:p>
                    <a:p>
                      <a:pPr>
                        <a:lnSpc>
                          <a:spcPct val="107000"/>
                        </a:lnSpc>
                        <a:spcAft>
                          <a:spcPts val="0"/>
                        </a:spcAft>
                      </a:pPr>
                      <a:r>
                        <a:rPr lang="en-GB" sz="1800" b="1">
                          <a:solidFill>
                            <a:schemeClr val="accent2"/>
                          </a:solidFill>
                          <a:effectLst/>
                        </a:rPr>
                        <a:t>gloomy</a:t>
                      </a:r>
                    </a:p>
                    <a:p>
                      <a:pPr>
                        <a:lnSpc>
                          <a:spcPct val="107000"/>
                        </a:lnSpc>
                        <a:spcAft>
                          <a:spcPts val="0"/>
                        </a:spcAft>
                      </a:pPr>
                      <a:r>
                        <a:rPr lang="en-GB" sz="1800" b="1">
                          <a:solidFill>
                            <a:schemeClr val="accent2"/>
                          </a:solidFill>
                          <a:effectLst/>
                        </a:rPr>
                        <a:t>melancholic</a:t>
                      </a:r>
                    </a:p>
                    <a:p>
                      <a:pPr>
                        <a:lnSpc>
                          <a:spcPct val="107000"/>
                        </a:lnSpc>
                        <a:spcAft>
                          <a:spcPts val="0"/>
                        </a:spcAft>
                      </a:pPr>
                      <a:r>
                        <a:rPr lang="en-GB" sz="1800" b="1">
                          <a:solidFill>
                            <a:schemeClr val="accent2"/>
                          </a:solidFill>
                          <a:effectLst/>
                        </a:rPr>
                        <a:t>miserable</a:t>
                      </a:r>
                    </a:p>
                    <a:p>
                      <a:pPr>
                        <a:lnSpc>
                          <a:spcPct val="107000"/>
                        </a:lnSpc>
                        <a:spcAft>
                          <a:spcPts val="0"/>
                        </a:spcAft>
                      </a:pPr>
                      <a:r>
                        <a:rPr lang="en-GB" sz="1800" b="1">
                          <a:solidFill>
                            <a:schemeClr val="accent2"/>
                          </a:solidFill>
                          <a:effectLst/>
                        </a:rPr>
                        <a:t>woeful</a:t>
                      </a:r>
                    </a:p>
                    <a:p>
                      <a:pPr>
                        <a:lnSpc>
                          <a:spcPct val="107000"/>
                        </a:lnSpc>
                        <a:spcAft>
                          <a:spcPts val="0"/>
                        </a:spcAft>
                      </a:pPr>
                      <a:r>
                        <a:rPr lang="en-GB" sz="1800" b="1">
                          <a:solidFill>
                            <a:schemeClr val="accent2"/>
                          </a:solidFill>
                          <a:effectLst/>
                        </a:rPr>
                        <a:t>wretched</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aggrieved</a:t>
                      </a:r>
                    </a:p>
                    <a:p>
                      <a:pPr>
                        <a:lnSpc>
                          <a:spcPct val="107000"/>
                        </a:lnSpc>
                        <a:spcAft>
                          <a:spcPts val="0"/>
                        </a:spcAft>
                      </a:pPr>
                      <a:r>
                        <a:rPr lang="en-GB" sz="1800" b="1">
                          <a:solidFill>
                            <a:schemeClr val="accent2"/>
                          </a:solidFill>
                          <a:effectLst/>
                        </a:rPr>
                        <a:t>annoyed</a:t>
                      </a:r>
                    </a:p>
                    <a:p>
                      <a:pPr>
                        <a:lnSpc>
                          <a:spcPct val="107000"/>
                        </a:lnSpc>
                        <a:spcAft>
                          <a:spcPts val="0"/>
                        </a:spcAft>
                      </a:pPr>
                      <a:r>
                        <a:rPr lang="en-GB" sz="1800" b="1">
                          <a:solidFill>
                            <a:schemeClr val="accent2"/>
                          </a:solidFill>
                          <a:effectLst/>
                        </a:rPr>
                        <a:t>discontented</a:t>
                      </a:r>
                    </a:p>
                    <a:p>
                      <a:pPr>
                        <a:lnSpc>
                          <a:spcPct val="107000"/>
                        </a:lnSpc>
                        <a:spcAft>
                          <a:spcPts val="0"/>
                        </a:spcAft>
                      </a:pPr>
                      <a:r>
                        <a:rPr lang="en-GB" sz="1800" b="1">
                          <a:solidFill>
                            <a:schemeClr val="accent2"/>
                          </a:solidFill>
                          <a:effectLst/>
                        </a:rPr>
                        <a:t>disgruntled</a:t>
                      </a:r>
                    </a:p>
                    <a:p>
                      <a:pPr>
                        <a:lnSpc>
                          <a:spcPct val="107000"/>
                        </a:lnSpc>
                        <a:spcAft>
                          <a:spcPts val="0"/>
                        </a:spcAft>
                      </a:pPr>
                      <a:r>
                        <a:rPr lang="en-GB" sz="1800" b="1">
                          <a:solidFill>
                            <a:schemeClr val="accent2"/>
                          </a:solidFill>
                          <a:effectLst/>
                        </a:rPr>
                        <a:t>distressed</a:t>
                      </a:r>
                    </a:p>
                    <a:p>
                      <a:pPr>
                        <a:lnSpc>
                          <a:spcPct val="107000"/>
                        </a:lnSpc>
                        <a:spcAft>
                          <a:spcPts val="0"/>
                        </a:spcAft>
                      </a:pPr>
                      <a:r>
                        <a:rPr lang="en-GB" sz="1800" b="1">
                          <a:solidFill>
                            <a:schemeClr val="accent2"/>
                          </a:solidFill>
                          <a:effectLst/>
                        </a:rPr>
                        <a:t>exasperated</a:t>
                      </a:r>
                    </a:p>
                    <a:p>
                      <a:pPr>
                        <a:lnSpc>
                          <a:spcPct val="107000"/>
                        </a:lnSpc>
                        <a:spcAft>
                          <a:spcPts val="0"/>
                        </a:spcAft>
                      </a:pPr>
                      <a:r>
                        <a:rPr lang="en-GB" sz="1800" b="1">
                          <a:solidFill>
                            <a:schemeClr val="accent2"/>
                          </a:solidFill>
                          <a:effectLst/>
                        </a:rPr>
                        <a:t>frustrated</a:t>
                      </a:r>
                    </a:p>
                    <a:p>
                      <a:pPr>
                        <a:lnSpc>
                          <a:spcPct val="107000"/>
                        </a:lnSpc>
                        <a:spcAft>
                          <a:spcPts val="0"/>
                        </a:spcAft>
                      </a:pPr>
                      <a:r>
                        <a:rPr lang="en-GB" sz="1800" b="1">
                          <a:solidFill>
                            <a:schemeClr val="accent2"/>
                          </a:solidFill>
                          <a:effectLst/>
                        </a:rPr>
                        <a:t>indignant</a:t>
                      </a:r>
                    </a:p>
                    <a:p>
                      <a:pPr>
                        <a:lnSpc>
                          <a:spcPct val="107000"/>
                        </a:lnSpc>
                        <a:spcAft>
                          <a:spcPts val="0"/>
                        </a:spcAft>
                      </a:pPr>
                      <a:r>
                        <a:rPr lang="en-GB" sz="1800" b="1">
                          <a:solidFill>
                            <a:schemeClr val="accent2"/>
                          </a:solidFill>
                          <a:effectLst/>
                        </a:rPr>
                        <a:t>offended</a:t>
                      </a:r>
                    </a:p>
                    <a:p>
                      <a:pPr>
                        <a:lnSpc>
                          <a:spcPct val="107000"/>
                        </a:lnSpc>
                        <a:spcAft>
                          <a:spcPts val="0"/>
                        </a:spcAft>
                      </a:pPr>
                      <a:r>
                        <a:rPr lang="en-GB" sz="1800" b="1">
                          <a:solidFill>
                            <a:schemeClr val="accent2"/>
                          </a:solidFill>
                          <a:effectLst/>
                        </a:rPr>
                        <a:t>outraged</a:t>
                      </a:r>
                    </a:p>
                    <a:p>
                      <a:pPr>
                        <a:lnSpc>
                          <a:spcPct val="107000"/>
                        </a:lnSpc>
                        <a:spcAft>
                          <a:spcPts val="0"/>
                        </a:spcAft>
                      </a:pPr>
                      <a:r>
                        <a:rPr lang="en-GB" sz="1800" b="1">
                          <a:solidFill>
                            <a:schemeClr val="accent2"/>
                          </a:solidFill>
                          <a:effectLst/>
                        </a:rPr>
                        <a:t>resentful</a:t>
                      </a:r>
                    </a:p>
                    <a:p>
                      <a:pPr>
                        <a:lnSpc>
                          <a:spcPct val="107000"/>
                        </a:lnSpc>
                        <a:spcAft>
                          <a:spcPts val="0"/>
                        </a:spcAft>
                      </a:pPr>
                      <a:r>
                        <a:rPr lang="en-GB" sz="1800" b="1">
                          <a:solidFill>
                            <a:schemeClr val="accent2"/>
                          </a:solidFill>
                          <a:effectLst/>
                        </a:rPr>
                        <a:t>vexed</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beaming</a:t>
                      </a:r>
                    </a:p>
                    <a:p>
                      <a:pPr>
                        <a:lnSpc>
                          <a:spcPct val="107000"/>
                        </a:lnSpc>
                        <a:spcAft>
                          <a:spcPts val="0"/>
                        </a:spcAft>
                      </a:pPr>
                      <a:r>
                        <a:rPr lang="en-GB" sz="1800" b="1">
                          <a:solidFill>
                            <a:schemeClr val="accent2"/>
                          </a:solidFill>
                          <a:effectLst/>
                        </a:rPr>
                        <a:t>buoyant</a:t>
                      </a:r>
                    </a:p>
                    <a:p>
                      <a:pPr>
                        <a:lnSpc>
                          <a:spcPct val="107000"/>
                        </a:lnSpc>
                        <a:spcAft>
                          <a:spcPts val="0"/>
                        </a:spcAft>
                      </a:pPr>
                      <a:r>
                        <a:rPr lang="en-GB" sz="1800" b="1">
                          <a:solidFill>
                            <a:schemeClr val="accent2"/>
                          </a:solidFill>
                          <a:effectLst/>
                        </a:rPr>
                        <a:t>cheery</a:t>
                      </a:r>
                    </a:p>
                    <a:p>
                      <a:pPr>
                        <a:lnSpc>
                          <a:spcPct val="107000"/>
                        </a:lnSpc>
                        <a:spcAft>
                          <a:spcPts val="0"/>
                        </a:spcAft>
                      </a:pPr>
                      <a:r>
                        <a:rPr lang="en-GB" sz="1800" b="1">
                          <a:solidFill>
                            <a:schemeClr val="accent2"/>
                          </a:solidFill>
                          <a:effectLst/>
                        </a:rPr>
                        <a:t>contented</a:t>
                      </a:r>
                    </a:p>
                    <a:p>
                      <a:pPr>
                        <a:lnSpc>
                          <a:spcPct val="107000"/>
                        </a:lnSpc>
                        <a:spcAft>
                          <a:spcPts val="0"/>
                        </a:spcAft>
                      </a:pPr>
                      <a:r>
                        <a:rPr lang="en-GB" sz="1800" b="1">
                          <a:solidFill>
                            <a:schemeClr val="accent2"/>
                          </a:solidFill>
                          <a:effectLst/>
                        </a:rPr>
                        <a:t>delighted</a:t>
                      </a:r>
                    </a:p>
                    <a:p>
                      <a:pPr>
                        <a:lnSpc>
                          <a:spcPct val="107000"/>
                        </a:lnSpc>
                        <a:spcAft>
                          <a:spcPts val="0"/>
                        </a:spcAft>
                      </a:pPr>
                      <a:r>
                        <a:rPr lang="en-GB" sz="1800" b="1">
                          <a:solidFill>
                            <a:schemeClr val="accent2"/>
                          </a:solidFill>
                          <a:effectLst/>
                        </a:rPr>
                        <a:t>enraptured</a:t>
                      </a:r>
                    </a:p>
                    <a:p>
                      <a:pPr>
                        <a:lnSpc>
                          <a:spcPct val="107000"/>
                        </a:lnSpc>
                        <a:spcAft>
                          <a:spcPts val="0"/>
                        </a:spcAft>
                      </a:pPr>
                      <a:r>
                        <a:rPr lang="en-GB" sz="1800" b="1">
                          <a:solidFill>
                            <a:schemeClr val="accent2"/>
                          </a:solidFill>
                          <a:effectLst/>
                        </a:rPr>
                        <a:t>gleeful</a:t>
                      </a:r>
                    </a:p>
                    <a:p>
                      <a:pPr>
                        <a:lnSpc>
                          <a:spcPct val="107000"/>
                        </a:lnSpc>
                        <a:spcAft>
                          <a:spcPts val="0"/>
                        </a:spcAft>
                      </a:pPr>
                      <a:r>
                        <a:rPr lang="en-GB" sz="1800" b="1">
                          <a:solidFill>
                            <a:schemeClr val="accent2"/>
                          </a:solidFill>
                          <a:effectLst/>
                        </a:rPr>
                        <a:t>glowing</a:t>
                      </a:r>
                    </a:p>
                    <a:p>
                      <a:pPr>
                        <a:lnSpc>
                          <a:spcPct val="107000"/>
                        </a:lnSpc>
                        <a:spcAft>
                          <a:spcPts val="0"/>
                        </a:spcAft>
                      </a:pPr>
                      <a:r>
                        <a:rPr lang="en-GB" sz="1800" b="1">
                          <a:solidFill>
                            <a:schemeClr val="accent2"/>
                          </a:solidFill>
                          <a:effectLst/>
                        </a:rPr>
                        <a:t>joyful</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addled</a:t>
                      </a:r>
                    </a:p>
                    <a:p>
                      <a:pPr>
                        <a:lnSpc>
                          <a:spcPct val="107000"/>
                        </a:lnSpc>
                        <a:spcAft>
                          <a:spcPts val="0"/>
                        </a:spcAft>
                      </a:pPr>
                      <a:r>
                        <a:rPr lang="en-GB" sz="1800" b="1">
                          <a:solidFill>
                            <a:schemeClr val="accent2"/>
                          </a:solidFill>
                          <a:effectLst/>
                        </a:rPr>
                        <a:t>baffled</a:t>
                      </a:r>
                    </a:p>
                    <a:p>
                      <a:pPr>
                        <a:lnSpc>
                          <a:spcPct val="107000"/>
                        </a:lnSpc>
                        <a:spcAft>
                          <a:spcPts val="0"/>
                        </a:spcAft>
                      </a:pPr>
                      <a:r>
                        <a:rPr lang="en-GB" sz="1800" b="1">
                          <a:solidFill>
                            <a:schemeClr val="accent2"/>
                          </a:solidFill>
                          <a:effectLst/>
                        </a:rPr>
                        <a:t>bemused</a:t>
                      </a:r>
                    </a:p>
                    <a:p>
                      <a:pPr>
                        <a:lnSpc>
                          <a:spcPct val="107000"/>
                        </a:lnSpc>
                        <a:spcAft>
                          <a:spcPts val="0"/>
                        </a:spcAft>
                      </a:pPr>
                      <a:r>
                        <a:rPr lang="en-GB" sz="1800" b="1">
                          <a:solidFill>
                            <a:schemeClr val="accent2"/>
                          </a:solidFill>
                          <a:effectLst/>
                        </a:rPr>
                        <a:t>bewildered</a:t>
                      </a:r>
                    </a:p>
                    <a:p>
                      <a:pPr>
                        <a:lnSpc>
                          <a:spcPct val="107000"/>
                        </a:lnSpc>
                        <a:spcAft>
                          <a:spcPts val="0"/>
                        </a:spcAft>
                      </a:pPr>
                      <a:r>
                        <a:rPr lang="en-GB" sz="1800" b="1">
                          <a:solidFill>
                            <a:schemeClr val="accent2"/>
                          </a:solidFill>
                          <a:effectLst/>
                        </a:rPr>
                        <a:t>disorientated</a:t>
                      </a:r>
                    </a:p>
                    <a:p>
                      <a:pPr>
                        <a:lnSpc>
                          <a:spcPct val="107000"/>
                        </a:lnSpc>
                        <a:spcAft>
                          <a:spcPts val="0"/>
                        </a:spcAft>
                      </a:pPr>
                      <a:r>
                        <a:rPr lang="en-GB" sz="1800" b="1">
                          <a:solidFill>
                            <a:schemeClr val="accent2"/>
                          </a:solidFill>
                          <a:effectLst/>
                        </a:rPr>
                        <a:t>indistinct</a:t>
                      </a:r>
                    </a:p>
                    <a:p>
                      <a:pPr>
                        <a:lnSpc>
                          <a:spcPct val="107000"/>
                        </a:lnSpc>
                        <a:spcAft>
                          <a:spcPts val="0"/>
                        </a:spcAft>
                      </a:pPr>
                      <a:r>
                        <a:rPr lang="en-GB" sz="1800" b="1">
                          <a:solidFill>
                            <a:schemeClr val="accent2"/>
                          </a:solidFill>
                          <a:effectLst/>
                        </a:rPr>
                        <a:t>muddled</a:t>
                      </a:r>
                    </a:p>
                    <a:p>
                      <a:pPr>
                        <a:lnSpc>
                          <a:spcPct val="107000"/>
                        </a:lnSpc>
                        <a:spcAft>
                          <a:spcPts val="0"/>
                        </a:spcAft>
                      </a:pPr>
                      <a:r>
                        <a:rPr lang="en-GB" sz="1800" b="1">
                          <a:solidFill>
                            <a:schemeClr val="accent2"/>
                          </a:solidFill>
                          <a:effectLst/>
                        </a:rPr>
                        <a:t>mystified</a:t>
                      </a:r>
                    </a:p>
                    <a:p>
                      <a:pPr>
                        <a:lnSpc>
                          <a:spcPct val="107000"/>
                        </a:lnSpc>
                        <a:spcAft>
                          <a:spcPts val="0"/>
                        </a:spcAft>
                      </a:pPr>
                      <a:r>
                        <a:rPr lang="en-GB" sz="1800" b="1">
                          <a:solidFill>
                            <a:schemeClr val="accent2"/>
                          </a:solidFill>
                          <a:effectLst/>
                        </a:rPr>
                        <a:t>perplexed</a:t>
                      </a:r>
                    </a:p>
                    <a:p>
                      <a:pPr>
                        <a:lnSpc>
                          <a:spcPct val="107000"/>
                        </a:lnSpc>
                        <a:spcAft>
                          <a:spcPts val="0"/>
                        </a:spcAft>
                      </a:pPr>
                      <a:r>
                        <a:rPr lang="en-GB" sz="1800" b="1">
                          <a:solidFill>
                            <a:schemeClr val="accent2"/>
                          </a:solidFill>
                          <a:effectLst/>
                        </a:rPr>
                        <a:t>puzzled</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animated</a:t>
                      </a:r>
                    </a:p>
                    <a:p>
                      <a:pPr>
                        <a:lnSpc>
                          <a:spcPct val="107000"/>
                        </a:lnSpc>
                        <a:spcAft>
                          <a:spcPts val="0"/>
                        </a:spcAft>
                      </a:pPr>
                      <a:r>
                        <a:rPr lang="en-GB" sz="1800" b="1">
                          <a:solidFill>
                            <a:schemeClr val="accent2"/>
                          </a:solidFill>
                          <a:effectLst/>
                        </a:rPr>
                        <a:t>elevated</a:t>
                      </a:r>
                    </a:p>
                    <a:p>
                      <a:pPr>
                        <a:lnSpc>
                          <a:spcPct val="107000"/>
                        </a:lnSpc>
                        <a:spcAft>
                          <a:spcPts val="0"/>
                        </a:spcAft>
                      </a:pPr>
                      <a:r>
                        <a:rPr lang="en-GB" sz="1800" b="1">
                          <a:solidFill>
                            <a:schemeClr val="accent2"/>
                          </a:solidFill>
                          <a:effectLst/>
                        </a:rPr>
                        <a:t>enlivened</a:t>
                      </a:r>
                    </a:p>
                    <a:p>
                      <a:pPr>
                        <a:lnSpc>
                          <a:spcPct val="107000"/>
                        </a:lnSpc>
                        <a:spcAft>
                          <a:spcPts val="0"/>
                        </a:spcAft>
                      </a:pPr>
                      <a:r>
                        <a:rPr lang="en-GB" sz="1800" b="1">
                          <a:solidFill>
                            <a:schemeClr val="accent2"/>
                          </a:solidFill>
                          <a:effectLst/>
                        </a:rPr>
                        <a:t>enthusiastic</a:t>
                      </a:r>
                    </a:p>
                    <a:p>
                      <a:pPr>
                        <a:lnSpc>
                          <a:spcPct val="107000"/>
                        </a:lnSpc>
                        <a:spcAft>
                          <a:spcPts val="0"/>
                        </a:spcAft>
                      </a:pPr>
                      <a:r>
                        <a:rPr lang="en-GB" sz="1800" b="1">
                          <a:solidFill>
                            <a:schemeClr val="accent2"/>
                          </a:solidFill>
                          <a:effectLst/>
                        </a:rPr>
                        <a:t>exhilarated</a:t>
                      </a:r>
                    </a:p>
                    <a:p>
                      <a:pPr>
                        <a:lnSpc>
                          <a:spcPct val="107000"/>
                        </a:lnSpc>
                        <a:spcAft>
                          <a:spcPts val="0"/>
                        </a:spcAft>
                      </a:pPr>
                      <a:r>
                        <a:rPr lang="en-GB" sz="1800" b="1">
                          <a:solidFill>
                            <a:schemeClr val="accent2"/>
                          </a:solidFill>
                          <a:effectLst/>
                        </a:rPr>
                        <a:t>exuberant</a:t>
                      </a:r>
                    </a:p>
                    <a:p>
                      <a:pPr>
                        <a:lnSpc>
                          <a:spcPct val="107000"/>
                        </a:lnSpc>
                        <a:spcAft>
                          <a:spcPts val="0"/>
                        </a:spcAft>
                      </a:pPr>
                      <a:r>
                        <a:rPr lang="en-GB" sz="1800" b="1">
                          <a:solidFill>
                            <a:schemeClr val="accent2"/>
                          </a:solidFill>
                          <a:effectLst/>
                        </a:rPr>
                        <a:t>thrilled</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agitated</a:t>
                      </a:r>
                    </a:p>
                    <a:p>
                      <a:pPr>
                        <a:lnSpc>
                          <a:spcPct val="107000"/>
                        </a:lnSpc>
                        <a:spcAft>
                          <a:spcPts val="0"/>
                        </a:spcAft>
                      </a:pPr>
                      <a:r>
                        <a:rPr lang="en-GB" sz="1800" b="1">
                          <a:solidFill>
                            <a:schemeClr val="accent2"/>
                          </a:solidFill>
                          <a:effectLst/>
                        </a:rPr>
                        <a:t>anxious</a:t>
                      </a:r>
                    </a:p>
                    <a:p>
                      <a:pPr>
                        <a:lnSpc>
                          <a:spcPct val="107000"/>
                        </a:lnSpc>
                        <a:spcAft>
                          <a:spcPts val="0"/>
                        </a:spcAft>
                      </a:pPr>
                      <a:r>
                        <a:rPr lang="en-GB" sz="1800" b="1">
                          <a:solidFill>
                            <a:schemeClr val="accent2"/>
                          </a:solidFill>
                          <a:effectLst/>
                        </a:rPr>
                        <a:t>apprehensive</a:t>
                      </a:r>
                    </a:p>
                    <a:p>
                      <a:pPr>
                        <a:lnSpc>
                          <a:spcPct val="107000"/>
                        </a:lnSpc>
                        <a:spcAft>
                          <a:spcPts val="0"/>
                        </a:spcAft>
                      </a:pPr>
                      <a:r>
                        <a:rPr lang="en-GB" sz="1800" b="1">
                          <a:solidFill>
                            <a:schemeClr val="accent2"/>
                          </a:solidFill>
                          <a:effectLst/>
                        </a:rPr>
                        <a:t>concerned</a:t>
                      </a:r>
                    </a:p>
                    <a:p>
                      <a:pPr>
                        <a:lnSpc>
                          <a:spcPct val="107000"/>
                        </a:lnSpc>
                        <a:spcAft>
                          <a:spcPts val="0"/>
                        </a:spcAft>
                      </a:pPr>
                      <a:r>
                        <a:rPr lang="en-GB" sz="1800" b="1">
                          <a:solidFill>
                            <a:schemeClr val="accent2"/>
                          </a:solidFill>
                          <a:effectLst/>
                        </a:rPr>
                        <a:t>disquieted</a:t>
                      </a:r>
                    </a:p>
                    <a:p>
                      <a:pPr>
                        <a:lnSpc>
                          <a:spcPct val="107000"/>
                        </a:lnSpc>
                        <a:spcAft>
                          <a:spcPts val="0"/>
                        </a:spcAft>
                      </a:pPr>
                      <a:r>
                        <a:rPr lang="en-GB" sz="1800" b="1">
                          <a:solidFill>
                            <a:schemeClr val="accent2"/>
                          </a:solidFill>
                          <a:effectLst/>
                        </a:rPr>
                        <a:t>distraught</a:t>
                      </a:r>
                    </a:p>
                    <a:p>
                      <a:pPr>
                        <a:lnSpc>
                          <a:spcPct val="107000"/>
                        </a:lnSpc>
                        <a:spcAft>
                          <a:spcPts val="0"/>
                        </a:spcAft>
                      </a:pPr>
                      <a:r>
                        <a:rPr lang="en-GB" sz="1800" b="1">
                          <a:solidFill>
                            <a:schemeClr val="accent2"/>
                          </a:solidFill>
                          <a:effectLst/>
                        </a:rPr>
                        <a:t>distressed</a:t>
                      </a:r>
                    </a:p>
                    <a:p>
                      <a:pPr>
                        <a:lnSpc>
                          <a:spcPct val="107000"/>
                        </a:lnSpc>
                        <a:spcAft>
                          <a:spcPts val="0"/>
                        </a:spcAft>
                      </a:pPr>
                      <a:r>
                        <a:rPr lang="en-GB" sz="1800" b="1">
                          <a:solidFill>
                            <a:schemeClr val="accent2"/>
                          </a:solidFill>
                          <a:effectLst/>
                        </a:rPr>
                        <a:t>disturbed</a:t>
                      </a:r>
                    </a:p>
                    <a:p>
                      <a:pPr>
                        <a:lnSpc>
                          <a:spcPct val="107000"/>
                        </a:lnSpc>
                        <a:spcAft>
                          <a:spcPts val="0"/>
                        </a:spcAft>
                      </a:pPr>
                      <a:r>
                        <a:rPr lang="en-GB" sz="1800" b="1">
                          <a:solidFill>
                            <a:schemeClr val="accent2"/>
                          </a:solidFill>
                          <a:effectLst/>
                        </a:rPr>
                        <a:t>fretful</a:t>
                      </a:r>
                    </a:p>
                    <a:p>
                      <a:pPr>
                        <a:lnSpc>
                          <a:spcPct val="107000"/>
                        </a:lnSpc>
                        <a:spcAft>
                          <a:spcPts val="0"/>
                        </a:spcAft>
                      </a:pPr>
                      <a:r>
                        <a:rPr lang="en-GB" sz="1800" b="1">
                          <a:solidFill>
                            <a:schemeClr val="accent2"/>
                          </a:solidFill>
                          <a:effectLst/>
                        </a:rPr>
                        <a:t>perturbed</a:t>
                      </a:r>
                    </a:p>
                    <a:p>
                      <a:pPr>
                        <a:lnSpc>
                          <a:spcPct val="107000"/>
                        </a:lnSpc>
                        <a:spcAft>
                          <a:spcPts val="0"/>
                        </a:spcAft>
                      </a:pPr>
                      <a:r>
                        <a:rPr lang="en-GB" sz="1800" b="1">
                          <a:solidFill>
                            <a:schemeClr val="accent2"/>
                          </a:solidFill>
                          <a:effectLst/>
                        </a:rPr>
                        <a:t>troubled</a:t>
                      </a:r>
                    </a:p>
                    <a:p>
                      <a:pPr>
                        <a:lnSpc>
                          <a:spcPct val="107000"/>
                        </a:lnSpc>
                        <a:spcAft>
                          <a:spcPts val="0"/>
                        </a:spcAft>
                      </a:pPr>
                      <a:r>
                        <a:rPr lang="en-GB" sz="1800" b="1">
                          <a:solidFill>
                            <a:schemeClr val="accent2"/>
                          </a:solidFill>
                          <a:effectLst/>
                        </a:rPr>
                        <a:t>uneasy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astonished</a:t>
                      </a:r>
                    </a:p>
                    <a:p>
                      <a:pPr>
                        <a:lnSpc>
                          <a:spcPct val="107000"/>
                        </a:lnSpc>
                        <a:spcAft>
                          <a:spcPts val="0"/>
                        </a:spcAft>
                      </a:pPr>
                      <a:r>
                        <a:rPr lang="en-GB" sz="1800" b="1">
                          <a:solidFill>
                            <a:schemeClr val="accent2"/>
                          </a:solidFill>
                          <a:effectLst/>
                        </a:rPr>
                        <a:t>astounded</a:t>
                      </a:r>
                    </a:p>
                    <a:p>
                      <a:pPr>
                        <a:lnSpc>
                          <a:spcPct val="107000"/>
                        </a:lnSpc>
                        <a:spcAft>
                          <a:spcPts val="0"/>
                        </a:spcAft>
                      </a:pPr>
                      <a:r>
                        <a:rPr lang="en-GB" sz="1800" b="1">
                          <a:solidFill>
                            <a:schemeClr val="accent2"/>
                          </a:solidFill>
                          <a:effectLst/>
                        </a:rPr>
                        <a:t>disconcerted</a:t>
                      </a:r>
                    </a:p>
                    <a:p>
                      <a:pPr>
                        <a:lnSpc>
                          <a:spcPct val="107000"/>
                        </a:lnSpc>
                        <a:spcAft>
                          <a:spcPts val="0"/>
                        </a:spcAft>
                      </a:pPr>
                      <a:r>
                        <a:rPr lang="en-GB" sz="1800" b="1">
                          <a:solidFill>
                            <a:schemeClr val="accent2"/>
                          </a:solidFill>
                          <a:effectLst/>
                        </a:rPr>
                        <a:t>distressed</a:t>
                      </a:r>
                    </a:p>
                    <a:p>
                      <a:pPr>
                        <a:lnSpc>
                          <a:spcPct val="107000"/>
                        </a:lnSpc>
                        <a:spcAft>
                          <a:spcPts val="0"/>
                        </a:spcAft>
                      </a:pPr>
                      <a:r>
                        <a:rPr lang="en-GB" sz="1800" b="1">
                          <a:solidFill>
                            <a:schemeClr val="accent2"/>
                          </a:solidFill>
                          <a:effectLst/>
                        </a:rPr>
                        <a:t>dumbfounded</a:t>
                      </a:r>
                    </a:p>
                    <a:p>
                      <a:pPr>
                        <a:lnSpc>
                          <a:spcPct val="107000"/>
                        </a:lnSpc>
                        <a:spcAft>
                          <a:spcPts val="0"/>
                        </a:spcAft>
                      </a:pPr>
                      <a:r>
                        <a:rPr lang="en-GB" sz="1800" b="1">
                          <a:solidFill>
                            <a:schemeClr val="accent2"/>
                          </a:solidFill>
                          <a:effectLst/>
                        </a:rPr>
                        <a:t>horrified</a:t>
                      </a:r>
                    </a:p>
                    <a:p>
                      <a:pPr>
                        <a:lnSpc>
                          <a:spcPct val="107000"/>
                        </a:lnSpc>
                        <a:spcAft>
                          <a:spcPts val="0"/>
                        </a:spcAft>
                      </a:pPr>
                      <a:r>
                        <a:rPr lang="en-GB" sz="1800" b="1">
                          <a:solidFill>
                            <a:schemeClr val="accent2"/>
                          </a:solidFill>
                          <a:effectLst/>
                        </a:rPr>
                        <a:t>staggered</a:t>
                      </a:r>
                    </a:p>
                    <a:p>
                      <a:pPr>
                        <a:lnSpc>
                          <a:spcPct val="107000"/>
                        </a:lnSpc>
                        <a:spcAft>
                          <a:spcPts val="0"/>
                        </a:spcAft>
                      </a:pPr>
                      <a:r>
                        <a:rPr lang="en-GB" sz="1800" b="1">
                          <a:solidFill>
                            <a:schemeClr val="accent2"/>
                          </a:solidFill>
                          <a:effectLst/>
                        </a:rPr>
                        <a:t>startled</a:t>
                      </a:r>
                    </a:p>
                    <a:p>
                      <a:pPr>
                        <a:lnSpc>
                          <a:spcPct val="107000"/>
                        </a:lnSpc>
                        <a:spcAft>
                          <a:spcPts val="0"/>
                        </a:spcAft>
                      </a:pPr>
                      <a:r>
                        <a:rPr lang="en-GB" sz="1800" b="1">
                          <a:solidFill>
                            <a:schemeClr val="accent2"/>
                          </a:solidFill>
                          <a:effectLst/>
                        </a:rPr>
                        <a:t>stunned</a:t>
                      </a:r>
                    </a:p>
                    <a:p>
                      <a:pPr>
                        <a:lnSpc>
                          <a:spcPct val="107000"/>
                        </a:lnSpc>
                        <a:spcAft>
                          <a:spcPts val="0"/>
                        </a:spcAft>
                      </a:pPr>
                      <a:r>
                        <a:rPr lang="en-GB" sz="1800" b="1">
                          <a:solidFill>
                            <a:schemeClr val="accent2"/>
                          </a:solidFill>
                          <a:effectLst/>
                        </a:rPr>
                        <a:t>surprised</a:t>
                      </a:r>
                    </a:p>
                    <a:p>
                      <a:pPr>
                        <a:lnSpc>
                          <a:spcPct val="107000"/>
                        </a:lnSpc>
                        <a:spcAft>
                          <a:spcPts val="0"/>
                        </a:spcAft>
                      </a:pPr>
                      <a:r>
                        <a:rPr lang="en-GB" sz="1800" b="1">
                          <a:solidFill>
                            <a:schemeClr val="accent2"/>
                          </a:solidFill>
                          <a:effectLst/>
                        </a:rPr>
                        <a:t> </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alarmed</a:t>
                      </a:r>
                    </a:p>
                    <a:p>
                      <a:pPr>
                        <a:lnSpc>
                          <a:spcPct val="107000"/>
                        </a:lnSpc>
                        <a:spcAft>
                          <a:spcPts val="0"/>
                        </a:spcAft>
                      </a:pPr>
                      <a:r>
                        <a:rPr lang="en-GB" sz="1800" b="1">
                          <a:solidFill>
                            <a:schemeClr val="accent2"/>
                          </a:solidFill>
                          <a:effectLst/>
                        </a:rPr>
                        <a:t>apprehensive</a:t>
                      </a:r>
                    </a:p>
                    <a:p>
                      <a:pPr>
                        <a:lnSpc>
                          <a:spcPct val="107000"/>
                        </a:lnSpc>
                        <a:spcAft>
                          <a:spcPts val="0"/>
                        </a:spcAft>
                      </a:pPr>
                      <a:r>
                        <a:rPr lang="en-GB" sz="1800" b="1">
                          <a:solidFill>
                            <a:schemeClr val="accent2"/>
                          </a:solidFill>
                          <a:effectLst/>
                        </a:rPr>
                        <a:t>daunted</a:t>
                      </a:r>
                    </a:p>
                    <a:p>
                      <a:pPr>
                        <a:lnSpc>
                          <a:spcPct val="107000"/>
                        </a:lnSpc>
                        <a:spcAft>
                          <a:spcPts val="0"/>
                        </a:spcAft>
                      </a:pPr>
                      <a:r>
                        <a:rPr lang="en-GB" sz="1800" b="1">
                          <a:solidFill>
                            <a:schemeClr val="accent2"/>
                          </a:solidFill>
                          <a:effectLst/>
                        </a:rPr>
                        <a:t>fearful</a:t>
                      </a:r>
                    </a:p>
                    <a:p>
                      <a:pPr>
                        <a:lnSpc>
                          <a:spcPct val="107000"/>
                        </a:lnSpc>
                        <a:spcAft>
                          <a:spcPts val="0"/>
                        </a:spcAft>
                      </a:pPr>
                      <a:r>
                        <a:rPr lang="en-GB" sz="1800" b="1">
                          <a:solidFill>
                            <a:schemeClr val="accent2"/>
                          </a:solidFill>
                          <a:effectLst/>
                        </a:rPr>
                        <a:t>frantic</a:t>
                      </a:r>
                    </a:p>
                    <a:p>
                      <a:pPr>
                        <a:lnSpc>
                          <a:spcPct val="107000"/>
                        </a:lnSpc>
                        <a:spcAft>
                          <a:spcPts val="0"/>
                        </a:spcAft>
                      </a:pPr>
                      <a:r>
                        <a:rPr lang="en-GB" sz="1800" b="1">
                          <a:solidFill>
                            <a:schemeClr val="accent2"/>
                          </a:solidFill>
                          <a:effectLst/>
                        </a:rPr>
                        <a:t>horrified</a:t>
                      </a:r>
                    </a:p>
                    <a:p>
                      <a:pPr>
                        <a:lnSpc>
                          <a:spcPct val="107000"/>
                        </a:lnSpc>
                        <a:spcAft>
                          <a:spcPts val="0"/>
                        </a:spcAft>
                      </a:pPr>
                      <a:r>
                        <a:rPr lang="en-GB" sz="1800" b="1">
                          <a:solidFill>
                            <a:schemeClr val="accent2"/>
                          </a:solidFill>
                          <a:effectLst/>
                        </a:rPr>
                        <a:t>petrified</a:t>
                      </a:r>
                    </a:p>
                    <a:p>
                      <a:pPr>
                        <a:lnSpc>
                          <a:spcPct val="107000"/>
                        </a:lnSpc>
                        <a:spcAft>
                          <a:spcPts val="0"/>
                        </a:spcAft>
                      </a:pPr>
                      <a:r>
                        <a:rPr lang="en-GB" sz="1800" b="1">
                          <a:solidFill>
                            <a:schemeClr val="accent2"/>
                          </a:solidFill>
                          <a:effectLst/>
                        </a:rPr>
                        <a:t>terrified</a:t>
                      </a:r>
                    </a:p>
                    <a:p>
                      <a:pPr>
                        <a:lnSpc>
                          <a:spcPct val="107000"/>
                        </a:lnSpc>
                        <a:spcAft>
                          <a:spcPts val="0"/>
                        </a:spcAft>
                      </a:pPr>
                      <a:r>
                        <a:rPr lang="en-GB" sz="1800" b="1">
                          <a:solidFill>
                            <a:schemeClr val="accent2"/>
                          </a:solidFill>
                          <a:effectLst/>
                        </a:rPr>
                        <a:t> </a:t>
                      </a:r>
                    </a:p>
                    <a:p>
                      <a:pPr>
                        <a:lnSpc>
                          <a:spcPct val="107000"/>
                        </a:lnSpc>
                        <a:spcAft>
                          <a:spcPts val="0"/>
                        </a:spcAft>
                      </a:pPr>
                      <a:r>
                        <a:rPr lang="en-GB" sz="1800" b="1">
                          <a:solidFill>
                            <a:schemeClr val="accent2"/>
                          </a:solidFill>
                          <a:effectLst/>
                        </a:rPr>
                        <a:t> </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8384417"/>
                  </a:ext>
                </a:extLst>
              </a:tr>
            </a:tbl>
          </a:graphicData>
        </a:graphic>
      </p:graphicFrame>
      <p:sp>
        <p:nvSpPr>
          <p:cNvPr id="10" name="Thought Bubble: Cloud 9">
            <a:extLst>
              <a:ext uri="{FF2B5EF4-FFF2-40B4-BE49-F238E27FC236}">
                <a16:creationId xmlns:a16="http://schemas.microsoft.com/office/drawing/2014/main" xmlns="" id="{8C2CB079-BDB5-4CB3-8884-31343B1C78F3}"/>
              </a:ext>
            </a:extLst>
          </p:cNvPr>
          <p:cNvSpPr/>
          <p:nvPr/>
        </p:nvSpPr>
        <p:spPr>
          <a:xfrm>
            <a:off x="7019926" y="315151"/>
            <a:ext cx="4243100" cy="1617442"/>
          </a:xfrm>
          <a:prstGeom prst="cloudCallout">
            <a:avLst>
              <a:gd name="adj1" fmla="val -82512"/>
              <a:gd name="adj2" fmla="val 567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rPr>
              <a:t>How does it make me feel?</a:t>
            </a:r>
          </a:p>
        </p:txBody>
      </p:sp>
      <p:pic>
        <p:nvPicPr>
          <p:cNvPr id="12" name="Picture 11">
            <a:extLst>
              <a:ext uri="{FF2B5EF4-FFF2-40B4-BE49-F238E27FC236}">
                <a16:creationId xmlns:a16="http://schemas.microsoft.com/office/drawing/2014/main" xmlns="" id="{D1DE6F5D-7DB8-49E0-9C65-344C25DC99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1913" y="315151"/>
            <a:ext cx="2902373" cy="1330254"/>
          </a:xfrm>
          <a:prstGeom prst="rect">
            <a:avLst/>
          </a:prstGeom>
        </p:spPr>
      </p:pic>
    </p:spTree>
    <p:extLst>
      <p:ext uri="{BB962C8B-B14F-4D97-AF65-F5344CB8AC3E}">
        <p14:creationId xmlns:p14="http://schemas.microsoft.com/office/powerpoint/2010/main" val="313193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14707"/>
            <a:ext cx="12043628"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Assembly Resource </a:t>
            </a:r>
            <a:endParaRPr kumimoji="0" lang="en-GB" alt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spcAft>
                <a:spcPts val="0"/>
              </a:spcAft>
            </a:pPr>
            <a:r>
              <a:rPr lang="en-US" sz="2400" i="1" dirty="0">
                <a:solidFill>
                  <a:srgbClr val="2F5496"/>
                </a:solidFill>
                <a:latin typeface="Calibri" panose="020F0502020204030204" pitchFamily="34" charset="0"/>
                <a:ea typeface="Calibri" panose="020F0502020204030204" pitchFamily="34" charset="0"/>
                <a:cs typeface="Times New Roman" panose="02020603050405020304" pitchFamily="18" charset="0"/>
              </a:rPr>
              <a:t>Read the different opinions about school exams and tests. Do you agree with any?</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50DD9D3D-BC7F-4F8E-8C50-91F7D3C89D5E}"/>
              </a:ext>
            </a:extLst>
          </p:cNvPr>
          <p:cNvSpPr/>
          <p:nvPr/>
        </p:nvSpPr>
        <p:spPr>
          <a:xfrm>
            <a:off x="5546724" y="6276297"/>
            <a:ext cx="1403350" cy="30035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Source: BBC News</a:t>
            </a:r>
            <a:endParaRPr kumimoji="0" lang="en-GB" sz="8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E3892A3B-FA64-4AAE-A4BA-9158CF51C928}"/>
              </a:ext>
            </a:extLst>
          </p:cNvPr>
          <p:cNvPicPr>
            <a:picLocks noChangeAspect="1"/>
          </p:cNvPicPr>
          <p:nvPr/>
        </p:nvPicPr>
        <p:blipFill>
          <a:blip r:embed="rId3"/>
          <a:stretch>
            <a:fillRect/>
          </a:stretch>
        </p:blipFill>
        <p:spPr>
          <a:xfrm>
            <a:off x="7037798" y="6291697"/>
            <a:ext cx="1441524" cy="203210"/>
          </a:xfrm>
          <a:prstGeom prst="rect">
            <a:avLst/>
          </a:prstGeom>
        </p:spPr>
      </p:pic>
      <p:sp>
        <p:nvSpPr>
          <p:cNvPr id="12" name="Rectangle: Rounded Corners 10">
            <a:extLst>
              <a:ext uri="{FF2B5EF4-FFF2-40B4-BE49-F238E27FC236}">
                <a16:creationId xmlns:a16="http://schemas.microsoft.com/office/drawing/2014/main" xmlns="" id="{D80A279C-D258-4B86-91D2-277768ED3AE2}"/>
              </a:ext>
            </a:extLst>
          </p:cNvPr>
          <p:cNvSpPr/>
          <p:nvPr/>
        </p:nvSpPr>
        <p:spPr>
          <a:xfrm>
            <a:off x="2393879" y="2054715"/>
            <a:ext cx="9534418" cy="3479166"/>
          </a:xfrm>
          <a:prstGeom prst="wedgeRoundRectCallout">
            <a:avLst>
              <a:gd name="adj1" fmla="val -46492"/>
              <a:gd name="adj2" fmla="val 72310"/>
              <a:gd name="adj3" fmla="val 16667"/>
            </a:avLst>
          </a:prstGeom>
          <a:solidFill>
            <a:srgbClr val="ED7D31"/>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3200" b="1" i="1"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I am due to sit my final school exams next year.</a:t>
            </a:r>
            <a:endParaRPr kumimoji="0" lang="en-GB"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3200" b="1" i="1"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I’m quite worried as when I get nervous, I sometimes forget things. I wish my teacher could give me my final grade as I feel they know what I’m capable of and how hard I’ve worked. </a:t>
            </a:r>
            <a:endParaRPr kumimoji="0" lang="en-GB"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1250" b="1" i="1" u="none" strike="noStrike" kern="0" cap="none" spc="0" normalizeH="0" baseline="0" noProof="0" dirty="0">
                <a:ln>
                  <a:noFill/>
                </a:ln>
                <a:solidFill>
                  <a:srgbClr val="4472C4"/>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3" name="Text Box 15">
            <a:extLst>
              <a:ext uri="{FF2B5EF4-FFF2-40B4-BE49-F238E27FC236}">
                <a16:creationId xmlns:a16="http://schemas.microsoft.com/office/drawing/2014/main" xmlns="" id="{661CA2CB-B6E7-43CF-B9D6-848DA504210D}"/>
              </a:ext>
            </a:extLst>
          </p:cNvPr>
          <p:cNvSpPr txBox="1"/>
          <p:nvPr/>
        </p:nvSpPr>
        <p:spPr>
          <a:xfrm>
            <a:off x="277528" y="6151209"/>
            <a:ext cx="3214098" cy="7672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3200"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Jake, Age 17</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514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14707"/>
            <a:ext cx="12043628"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Assembly Resource </a:t>
            </a:r>
            <a:endParaRPr kumimoji="0" lang="en-GB" alt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spcAft>
                <a:spcPts val="0"/>
              </a:spcAft>
            </a:pPr>
            <a:r>
              <a:rPr lang="en-US" sz="2400" i="1" dirty="0">
                <a:solidFill>
                  <a:srgbClr val="2F5496"/>
                </a:solidFill>
                <a:latin typeface="Calibri" panose="020F0502020204030204" pitchFamily="34" charset="0"/>
                <a:ea typeface="Calibri" panose="020F0502020204030204" pitchFamily="34" charset="0"/>
                <a:cs typeface="Times New Roman" panose="02020603050405020304" pitchFamily="18" charset="0"/>
              </a:rPr>
              <a:t>Read the different opinions about school exams and tests. Do you agree with any?</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50DD9D3D-BC7F-4F8E-8C50-91F7D3C89D5E}"/>
              </a:ext>
            </a:extLst>
          </p:cNvPr>
          <p:cNvSpPr/>
          <p:nvPr/>
        </p:nvSpPr>
        <p:spPr>
          <a:xfrm>
            <a:off x="5546724" y="6276297"/>
            <a:ext cx="1403350" cy="30035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Source: BBC News</a:t>
            </a:r>
            <a:endParaRPr kumimoji="0" lang="en-GB" sz="8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E3892A3B-FA64-4AAE-A4BA-9158CF51C928}"/>
              </a:ext>
            </a:extLst>
          </p:cNvPr>
          <p:cNvPicPr>
            <a:picLocks noChangeAspect="1"/>
          </p:cNvPicPr>
          <p:nvPr/>
        </p:nvPicPr>
        <p:blipFill>
          <a:blip r:embed="rId3"/>
          <a:stretch>
            <a:fillRect/>
          </a:stretch>
        </p:blipFill>
        <p:spPr>
          <a:xfrm>
            <a:off x="7037798" y="6291697"/>
            <a:ext cx="1441524" cy="203210"/>
          </a:xfrm>
          <a:prstGeom prst="rect">
            <a:avLst/>
          </a:prstGeom>
        </p:spPr>
      </p:pic>
      <p:sp>
        <p:nvSpPr>
          <p:cNvPr id="9" name="Rectangle: Rounded Corners 10">
            <a:extLst>
              <a:ext uri="{FF2B5EF4-FFF2-40B4-BE49-F238E27FC236}">
                <a16:creationId xmlns:a16="http://schemas.microsoft.com/office/drawing/2014/main" xmlns="" id="{8F577110-5064-4EE7-9FB9-7FD173A4B468}"/>
              </a:ext>
            </a:extLst>
          </p:cNvPr>
          <p:cNvSpPr/>
          <p:nvPr/>
        </p:nvSpPr>
        <p:spPr>
          <a:xfrm>
            <a:off x="277528" y="2381669"/>
            <a:ext cx="8609618" cy="4194982"/>
          </a:xfrm>
          <a:prstGeom prst="wedgeRoundRectCallout">
            <a:avLst>
              <a:gd name="adj1" fmla="val 59708"/>
              <a:gd name="adj2" fmla="val -5423"/>
              <a:gd name="adj3" fmla="val 16667"/>
            </a:avLst>
          </a:prstGeom>
          <a:solidFill>
            <a:srgbClr val="5B9B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3200" b="1" i="1"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As a teacher, I think exams have an important part to play. I wouldn’t want the responsibility of deciding my pupils’ grade or marks. </a:t>
            </a:r>
            <a:endParaRPr kumimoji="0" lang="en-GB"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3200" b="1" i="1"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Some pupils work really hard before the test and do much better than I thought they would!</a:t>
            </a:r>
            <a:endParaRPr kumimoji="0" lang="en-GB"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1250" b="1" i="1" u="none" strike="noStrike" kern="0" cap="none" spc="0" normalizeH="0" baseline="0" noProof="0" dirty="0">
                <a:ln>
                  <a:noFill/>
                </a:ln>
                <a:solidFill>
                  <a:srgbClr val="4472C4"/>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 name="Text Box 16">
            <a:extLst>
              <a:ext uri="{FF2B5EF4-FFF2-40B4-BE49-F238E27FC236}">
                <a16:creationId xmlns:a16="http://schemas.microsoft.com/office/drawing/2014/main" xmlns="" id="{F86C760D-98AC-458F-9716-3095EA5CE65B}"/>
              </a:ext>
            </a:extLst>
          </p:cNvPr>
          <p:cNvSpPr txBox="1"/>
          <p:nvPr/>
        </p:nvSpPr>
        <p:spPr>
          <a:xfrm>
            <a:off x="9777019" y="4479160"/>
            <a:ext cx="2340795" cy="10185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3200"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Max, Age 32</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0812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14707"/>
            <a:ext cx="12043628"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Assembly Resource </a:t>
            </a:r>
            <a:endParaRPr kumimoji="0" lang="en-GB" alt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spcAft>
                <a:spcPts val="0"/>
              </a:spcAft>
            </a:pPr>
            <a:r>
              <a:rPr lang="en-US" sz="2400" i="1" dirty="0">
                <a:solidFill>
                  <a:srgbClr val="2F5496"/>
                </a:solidFill>
                <a:latin typeface="Calibri" panose="020F0502020204030204" pitchFamily="34" charset="0"/>
                <a:ea typeface="Calibri" panose="020F0502020204030204" pitchFamily="34" charset="0"/>
                <a:cs typeface="Times New Roman" panose="02020603050405020304" pitchFamily="18" charset="0"/>
              </a:rPr>
              <a:t>Read the different opinions about school exams and tests. Do you agree with any?</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50DD9D3D-BC7F-4F8E-8C50-91F7D3C89D5E}"/>
              </a:ext>
            </a:extLst>
          </p:cNvPr>
          <p:cNvSpPr/>
          <p:nvPr/>
        </p:nvSpPr>
        <p:spPr>
          <a:xfrm>
            <a:off x="5546724" y="6276297"/>
            <a:ext cx="1403350" cy="30035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Source: BBC News</a:t>
            </a:r>
            <a:endParaRPr kumimoji="0" lang="en-GB" sz="8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E3892A3B-FA64-4AAE-A4BA-9158CF51C928}"/>
              </a:ext>
            </a:extLst>
          </p:cNvPr>
          <p:cNvPicPr>
            <a:picLocks noChangeAspect="1"/>
          </p:cNvPicPr>
          <p:nvPr/>
        </p:nvPicPr>
        <p:blipFill>
          <a:blip r:embed="rId3"/>
          <a:stretch>
            <a:fillRect/>
          </a:stretch>
        </p:blipFill>
        <p:spPr>
          <a:xfrm>
            <a:off x="7037798" y="6291697"/>
            <a:ext cx="1441524" cy="203210"/>
          </a:xfrm>
          <a:prstGeom prst="rect">
            <a:avLst/>
          </a:prstGeom>
        </p:spPr>
      </p:pic>
      <p:sp>
        <p:nvSpPr>
          <p:cNvPr id="9" name="Rectangle: Rounded Corners 10">
            <a:extLst>
              <a:ext uri="{FF2B5EF4-FFF2-40B4-BE49-F238E27FC236}">
                <a16:creationId xmlns:a16="http://schemas.microsoft.com/office/drawing/2014/main" xmlns="" id="{75913AD1-264F-4C39-9CE1-F789F008C73A}"/>
              </a:ext>
            </a:extLst>
          </p:cNvPr>
          <p:cNvSpPr/>
          <p:nvPr/>
        </p:nvSpPr>
        <p:spPr>
          <a:xfrm>
            <a:off x="3554858" y="2211055"/>
            <a:ext cx="7917737" cy="4065241"/>
          </a:xfrm>
          <a:prstGeom prst="wedgeRoundRectCallout">
            <a:avLst>
              <a:gd name="adj1" fmla="val -64141"/>
              <a:gd name="adj2" fmla="val -3026"/>
              <a:gd name="adj3" fmla="val 16667"/>
            </a:avLst>
          </a:prstGeom>
          <a:solidFill>
            <a:srgbClr val="ED7D31"/>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3200" b="1" i="1"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I think tests and exams are an important part of life. There’s no other fair way to see if you’ve learned something. I think they are an important part of growing up as you are tested on different things.</a:t>
            </a:r>
            <a:endParaRPr kumimoji="0" lang="en-GB"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1250" b="1" i="1" u="none" strike="noStrike" kern="0" cap="none" spc="0" normalizeH="0" baseline="0" noProof="0" dirty="0">
                <a:ln>
                  <a:noFill/>
                </a:ln>
                <a:solidFill>
                  <a:srgbClr val="4472C4"/>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 name="Text Box 26">
            <a:extLst>
              <a:ext uri="{FF2B5EF4-FFF2-40B4-BE49-F238E27FC236}">
                <a16:creationId xmlns:a16="http://schemas.microsoft.com/office/drawing/2014/main" xmlns="" id="{EBB834DF-08EE-47C7-8B99-655EE8946BD0}"/>
              </a:ext>
            </a:extLst>
          </p:cNvPr>
          <p:cNvSpPr txBox="1"/>
          <p:nvPr/>
        </p:nvSpPr>
        <p:spPr>
          <a:xfrm>
            <a:off x="152400" y="4326465"/>
            <a:ext cx="3277329" cy="4768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3200"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Annabelle, Age 62</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063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14707"/>
            <a:ext cx="12043628"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Assembly Resource </a:t>
            </a:r>
            <a:endParaRPr kumimoji="0" lang="en-GB" alt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spcAft>
                <a:spcPts val="0"/>
              </a:spcAft>
            </a:pPr>
            <a:r>
              <a:rPr lang="en-US" sz="2400" i="1" dirty="0">
                <a:solidFill>
                  <a:srgbClr val="2F5496"/>
                </a:solidFill>
                <a:latin typeface="Calibri" panose="020F0502020204030204" pitchFamily="34" charset="0"/>
                <a:ea typeface="Calibri" panose="020F0502020204030204" pitchFamily="34" charset="0"/>
                <a:cs typeface="Times New Roman" panose="02020603050405020304" pitchFamily="18" charset="0"/>
              </a:rPr>
              <a:t>Read the different opinions about school exams and tests. Do you agree with any?</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50DD9D3D-BC7F-4F8E-8C50-91F7D3C89D5E}"/>
              </a:ext>
            </a:extLst>
          </p:cNvPr>
          <p:cNvSpPr/>
          <p:nvPr/>
        </p:nvSpPr>
        <p:spPr>
          <a:xfrm>
            <a:off x="5546724" y="6276297"/>
            <a:ext cx="1403350" cy="30035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Source: BBC News</a:t>
            </a:r>
            <a:endParaRPr kumimoji="0" lang="en-GB" sz="8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E3892A3B-FA64-4AAE-A4BA-9158CF51C928}"/>
              </a:ext>
            </a:extLst>
          </p:cNvPr>
          <p:cNvPicPr>
            <a:picLocks noChangeAspect="1"/>
          </p:cNvPicPr>
          <p:nvPr/>
        </p:nvPicPr>
        <p:blipFill>
          <a:blip r:embed="rId3"/>
          <a:stretch>
            <a:fillRect/>
          </a:stretch>
        </p:blipFill>
        <p:spPr>
          <a:xfrm>
            <a:off x="7037798" y="6291697"/>
            <a:ext cx="1441524" cy="203210"/>
          </a:xfrm>
          <a:prstGeom prst="rect">
            <a:avLst/>
          </a:prstGeom>
        </p:spPr>
      </p:pic>
      <p:sp>
        <p:nvSpPr>
          <p:cNvPr id="9" name="Rectangle: Rounded Corners 10">
            <a:extLst>
              <a:ext uri="{FF2B5EF4-FFF2-40B4-BE49-F238E27FC236}">
                <a16:creationId xmlns:a16="http://schemas.microsoft.com/office/drawing/2014/main" xmlns="" id="{60FC30F1-1F35-42E4-8367-4C51AF2C8580}"/>
              </a:ext>
            </a:extLst>
          </p:cNvPr>
          <p:cNvSpPr/>
          <p:nvPr/>
        </p:nvSpPr>
        <p:spPr>
          <a:xfrm>
            <a:off x="382712" y="2218322"/>
            <a:ext cx="7086600" cy="4408165"/>
          </a:xfrm>
          <a:prstGeom prst="wedgeRoundRectCallout">
            <a:avLst>
              <a:gd name="adj1" fmla="val 72767"/>
              <a:gd name="adj2" fmla="val 674"/>
              <a:gd name="adj3" fmla="val 16667"/>
            </a:avLst>
          </a:prstGeom>
          <a:solidFill>
            <a:srgbClr val="5B9B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3200" b="1" i="1"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I get very nervous about tests before I take them. Sometimes I make silly mistakes. </a:t>
            </a:r>
            <a:endParaRPr kumimoji="0" lang="en-GB"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3200" b="1" i="1"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We do weekly spellings and times tables tests at school. I’m always glad when they are over but I do think they help me to learn things.</a:t>
            </a:r>
            <a:endParaRPr kumimoji="0" lang="en-GB"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1250" b="1" i="1" u="none" strike="noStrike" kern="0" cap="none" spc="0" normalizeH="0" baseline="0" noProof="0" dirty="0">
                <a:ln>
                  <a:noFill/>
                </a:ln>
                <a:solidFill>
                  <a:srgbClr val="4472C4"/>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 name="Text Box 22">
            <a:extLst>
              <a:ext uri="{FF2B5EF4-FFF2-40B4-BE49-F238E27FC236}">
                <a16:creationId xmlns:a16="http://schemas.microsoft.com/office/drawing/2014/main" xmlns="" id="{F66A832C-27C0-425C-B77B-2BCD64C21B11}"/>
              </a:ext>
            </a:extLst>
          </p:cNvPr>
          <p:cNvSpPr txBox="1"/>
          <p:nvPr/>
        </p:nvSpPr>
        <p:spPr>
          <a:xfrm>
            <a:off x="8778481" y="3767591"/>
            <a:ext cx="2687477" cy="7324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3200"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Leanne, Age 9</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55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14707"/>
            <a:ext cx="12043628"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Assembly Resource </a:t>
            </a:r>
            <a:endParaRPr kumimoji="0" lang="en-GB" alt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spcAft>
                <a:spcPts val="0"/>
              </a:spcAft>
            </a:pPr>
            <a:r>
              <a:rPr lang="en-US" sz="2400" i="1" dirty="0">
                <a:solidFill>
                  <a:srgbClr val="2F5496"/>
                </a:solidFill>
                <a:latin typeface="Calibri" panose="020F0502020204030204" pitchFamily="34" charset="0"/>
                <a:ea typeface="Calibri" panose="020F0502020204030204" pitchFamily="34" charset="0"/>
                <a:cs typeface="Times New Roman" panose="02020603050405020304" pitchFamily="18" charset="0"/>
              </a:rPr>
              <a:t>Read the different opinions about school exams and tests. Do you agree with any?</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50DD9D3D-BC7F-4F8E-8C50-91F7D3C89D5E}"/>
              </a:ext>
            </a:extLst>
          </p:cNvPr>
          <p:cNvSpPr/>
          <p:nvPr/>
        </p:nvSpPr>
        <p:spPr>
          <a:xfrm>
            <a:off x="5546724" y="6276297"/>
            <a:ext cx="1403350" cy="30035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Source: BBC News</a:t>
            </a:r>
            <a:endParaRPr kumimoji="0" lang="en-GB" sz="8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 b="0" i="1"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E3892A3B-FA64-4AAE-A4BA-9158CF51C928}"/>
              </a:ext>
            </a:extLst>
          </p:cNvPr>
          <p:cNvPicPr>
            <a:picLocks noChangeAspect="1"/>
          </p:cNvPicPr>
          <p:nvPr/>
        </p:nvPicPr>
        <p:blipFill>
          <a:blip r:embed="rId3"/>
          <a:stretch>
            <a:fillRect/>
          </a:stretch>
        </p:blipFill>
        <p:spPr>
          <a:xfrm>
            <a:off x="7037798" y="6291697"/>
            <a:ext cx="1441524" cy="203210"/>
          </a:xfrm>
          <a:prstGeom prst="rect">
            <a:avLst/>
          </a:prstGeom>
        </p:spPr>
      </p:pic>
      <p:sp>
        <p:nvSpPr>
          <p:cNvPr id="9" name="Rectangle: Rounded Corners 10">
            <a:extLst>
              <a:ext uri="{FF2B5EF4-FFF2-40B4-BE49-F238E27FC236}">
                <a16:creationId xmlns:a16="http://schemas.microsoft.com/office/drawing/2014/main" xmlns="" id="{62EB8926-4A3E-450A-B607-11227BE2E135}"/>
              </a:ext>
            </a:extLst>
          </p:cNvPr>
          <p:cNvSpPr/>
          <p:nvPr/>
        </p:nvSpPr>
        <p:spPr>
          <a:xfrm>
            <a:off x="4232953" y="2381669"/>
            <a:ext cx="7027952" cy="3440125"/>
          </a:xfrm>
          <a:prstGeom prst="wedgeRoundRectCallout">
            <a:avLst>
              <a:gd name="adj1" fmla="val -62702"/>
              <a:gd name="adj2" fmla="val 2827"/>
              <a:gd name="adj3" fmla="val 16667"/>
            </a:avLst>
          </a:prstGeom>
          <a:solidFill>
            <a:srgbClr val="ED7D31"/>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3200" b="1" i="1"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I absolutely love taking part in tests!</a:t>
            </a:r>
            <a:endParaRPr kumimoji="0" lang="en-GB"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3200" b="1" i="1"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When I’ve worked really hard, it’s a great chance to show everyone what I’ve learned!</a:t>
            </a:r>
            <a:endParaRPr kumimoji="0" lang="en-GB" sz="3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en-GB" sz="1250" b="1" i="1" u="none" strike="noStrike" kern="0" cap="none" spc="0" normalizeH="0" baseline="0" noProof="0" dirty="0">
                <a:ln>
                  <a:noFill/>
                </a:ln>
                <a:solidFill>
                  <a:srgbClr val="4472C4"/>
                </a:solidFill>
                <a:effectLst/>
                <a:uLnTx/>
                <a:uFillTx/>
                <a:latin typeface="Calibri" panose="020F0502020204030204"/>
                <a:ea typeface="Calibri" panose="020F0502020204030204" pitchFamily="34" charset="0"/>
                <a:cs typeface="Arial" panose="020B0604020202020204" pitchFamily="34" charset="0"/>
              </a:rPr>
              <a:t> </a:t>
            </a:r>
            <a:endPar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 name="Text Box 23">
            <a:extLst>
              <a:ext uri="{FF2B5EF4-FFF2-40B4-BE49-F238E27FC236}">
                <a16:creationId xmlns:a16="http://schemas.microsoft.com/office/drawing/2014/main" xmlns="" id="{9FE71969-7C27-485C-9647-410D8E8DB68E}"/>
              </a:ext>
            </a:extLst>
          </p:cNvPr>
          <p:cNvSpPr txBox="1"/>
          <p:nvPr/>
        </p:nvSpPr>
        <p:spPr>
          <a:xfrm>
            <a:off x="931095" y="3792805"/>
            <a:ext cx="2280624" cy="8202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3200"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Ava, Age 12</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63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xmlns=""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31DF43F-B660-4B01-86E8-7BF99AEFEDD2}"/>
              </a:ext>
            </a:extLst>
          </p:cNvPr>
          <p:cNvSpPr>
            <a:spLocks noChangeArrowheads="1"/>
          </p:cNvSpPr>
          <p:nvPr/>
        </p:nvSpPr>
        <p:spPr bwMode="auto">
          <a:xfrm>
            <a:off x="74186" y="-18875"/>
            <a:ext cx="12043628" cy="197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Resource 1</a:t>
            </a:r>
            <a:endParaRPr kumimoji="0" lang="en-GB" altLang="en-US" sz="2600" b="0" i="0" u="none" strike="noStrike" kern="1200" cap="none" spc="0" normalizeH="0" baseline="0" noProof="0" dirty="0">
              <a:ln>
                <a:noFill/>
              </a:ln>
              <a:solidFill>
                <a:schemeClr val="accent2">
                  <a:lumMod val="75000"/>
                </a:schemeClr>
              </a:solidFill>
              <a:effectLst/>
              <a:uLnTx/>
              <a:uFillTx/>
              <a:latin typeface="Calibri" panose="020F0502020204030204"/>
            </a:endParaRPr>
          </a:p>
          <a:p>
            <a:pPr algn="just">
              <a:lnSpc>
                <a:spcPct val="107000"/>
              </a:lnSpc>
              <a:spcAft>
                <a:spcPts val="0"/>
              </a:spcAft>
            </a:pPr>
            <a:r>
              <a:rPr lang="en-GB" sz="2400" i="1" dirty="0">
                <a:solidFill>
                  <a:srgbClr val="C45911"/>
                </a:solidFill>
                <a:latin typeface="Calibri Light" panose="020F0302020204030204" pitchFamily="34" charset="0"/>
                <a:ea typeface="Calibri" panose="020F0502020204030204" pitchFamily="34" charset="0"/>
                <a:cs typeface="Times New Roman" panose="02020603050405020304" pitchFamily="18" charset="0"/>
              </a:rPr>
              <a:t>Look at the resource below, which shows examples of different tests taken by people.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xmlns="" id="{9DA46986-502E-456B-9F33-C90D56044D83}"/>
              </a:ext>
            </a:extLst>
          </p:cNvPr>
          <p:cNvSpPr/>
          <p:nvPr/>
        </p:nvSpPr>
        <p:spPr>
          <a:xfrm>
            <a:off x="8885177" y="6024395"/>
            <a:ext cx="1583690" cy="276225"/>
          </a:xfrm>
          <a:prstGeom prst="flowChartAlternateProcess">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8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Shazron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hought Bubble: Cloud 10">
            <a:extLst>
              <a:ext uri="{FF2B5EF4-FFF2-40B4-BE49-F238E27FC236}">
                <a16:creationId xmlns:a16="http://schemas.microsoft.com/office/drawing/2014/main" xmlns="" id="{1BBC9A37-A039-406C-988E-D36993497517}"/>
              </a:ext>
            </a:extLst>
          </p:cNvPr>
          <p:cNvSpPr/>
          <p:nvPr/>
        </p:nvSpPr>
        <p:spPr>
          <a:xfrm>
            <a:off x="277528" y="2204374"/>
            <a:ext cx="4502543" cy="3755657"/>
          </a:xfrm>
          <a:prstGeom prst="cloudCallout">
            <a:avLst>
              <a:gd name="adj1" fmla="val 58551"/>
              <a:gd name="adj2" fmla="val 63545"/>
            </a:avLst>
          </a:prstGeom>
          <a:solidFill>
            <a:srgbClr val="4472C4">
              <a:lumMod val="75000"/>
            </a:srgbClr>
          </a:solidFill>
          <a:ln w="12700" cap="flat" cmpd="sng" algn="ctr">
            <a:noFill/>
            <a:prstDash val="solid"/>
            <a:miter lim="800000"/>
          </a:ln>
          <a:effectLst>
            <a:glow rad="228600">
              <a:srgbClr val="4472C4">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Have you ever taken any of these tests? Can you think of any other tests?</a:t>
            </a:r>
            <a:endParaRPr kumimoji="0" lang="en-GB" sz="28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331185B6-4D0C-454D-AF89-021A2BF05D1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859248" y="2697324"/>
            <a:ext cx="3018283" cy="2769756"/>
          </a:xfrm>
          <a:prstGeom prst="rect">
            <a:avLst/>
          </a:prstGeom>
          <a:ln>
            <a:noFill/>
          </a:ln>
          <a:effectLst>
            <a:outerShdw blurRad="292100" dist="139700" dir="2700000" algn="tl" rotWithShape="0">
              <a:srgbClr val="333333">
                <a:alpha val="65000"/>
              </a:srgbClr>
            </a:outerShdw>
          </a:effectLst>
        </p:spPr>
      </p:pic>
      <p:sp>
        <p:nvSpPr>
          <p:cNvPr id="14" name="Rectangle: Rounded Corners 13">
            <a:extLst>
              <a:ext uri="{FF2B5EF4-FFF2-40B4-BE49-F238E27FC236}">
                <a16:creationId xmlns:a16="http://schemas.microsoft.com/office/drawing/2014/main" xmlns="" id="{4A47CA14-D286-4148-B849-191462ABC603}"/>
              </a:ext>
            </a:extLst>
          </p:cNvPr>
          <p:cNvSpPr/>
          <p:nvPr/>
        </p:nvSpPr>
        <p:spPr>
          <a:xfrm>
            <a:off x="8359614" y="2255082"/>
            <a:ext cx="3554858" cy="4319763"/>
          </a:xfrm>
          <a:prstGeom prst="roundRect">
            <a:avLst/>
          </a:prstGeom>
          <a:solidFill>
            <a:sysClr val="window" lastClr="FFFFFF"/>
          </a:solidFill>
          <a:ln w="12700" cap="flat" cmpd="sng" algn="ctr">
            <a:solidFill>
              <a:srgbClr val="ED7D31">
                <a:lumMod val="75000"/>
              </a:srgbClr>
            </a:solidFill>
            <a:prstDash val="solid"/>
            <a:miter lim="800000"/>
          </a:ln>
          <a:effectLst>
            <a:glow rad="228600">
              <a:srgbClr val="ED7D31">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800" b="0" i="0" u="none" strike="noStrike" kern="0" cap="none" spc="0" normalizeH="0" baseline="0" noProof="0" dirty="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When you reach the age of 17, you can learn to drive a car on the road. Before you can do this on your own, you have to take a driving test.</a:t>
            </a:r>
            <a:endParaRPr kumimoji="0" lang="en-GB" sz="28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47833055-80D9-47CD-B867-96B86FD8EDB2}"/>
              </a:ext>
            </a:extLst>
          </p:cNvPr>
          <p:cNvSpPr/>
          <p:nvPr/>
        </p:nvSpPr>
        <p:spPr>
          <a:xfrm>
            <a:off x="4552876" y="5162280"/>
            <a:ext cx="1193800" cy="304800"/>
          </a:xfrm>
          <a:prstGeom prst="round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600" b="0" i="1" u="none" strike="noStrike" kern="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Credit: David</a:t>
            </a:r>
            <a:endParaRPr kumimoji="0" lang="en-GB" sz="11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4123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1156</Words>
  <Application>Microsoft Office PowerPoint</Application>
  <PresentationFormat>Custom</PresentationFormat>
  <Paragraphs>258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Harrison</dc:creator>
  <cp:lastModifiedBy>Helen Illingworth</cp:lastModifiedBy>
  <cp:revision>1</cp:revision>
  <dcterms:created xsi:type="dcterms:W3CDTF">2020-02-12T10:42:47Z</dcterms:created>
  <dcterms:modified xsi:type="dcterms:W3CDTF">2020-04-21T10:47:40Z</dcterms:modified>
</cp:coreProperties>
</file>